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4"/>
  </p:sldMasterIdLst>
  <p:notesMasterIdLst>
    <p:notesMasterId r:id="rId67"/>
  </p:notesMasterIdLst>
  <p:handoutMasterIdLst>
    <p:handoutMasterId r:id="rId68"/>
  </p:handoutMasterIdLst>
  <p:sldIdLst>
    <p:sldId id="439" r:id="rId5"/>
    <p:sldId id="453" r:id="rId6"/>
    <p:sldId id="454" r:id="rId7"/>
    <p:sldId id="455" r:id="rId8"/>
    <p:sldId id="457" r:id="rId9"/>
    <p:sldId id="506" r:id="rId10"/>
    <p:sldId id="459" r:id="rId11"/>
    <p:sldId id="458" r:id="rId12"/>
    <p:sldId id="456" r:id="rId13"/>
    <p:sldId id="460" r:id="rId14"/>
    <p:sldId id="466" r:id="rId15"/>
    <p:sldId id="467" r:id="rId16"/>
    <p:sldId id="468" r:id="rId17"/>
    <p:sldId id="469" r:id="rId18"/>
    <p:sldId id="461" r:id="rId19"/>
    <p:sldId id="462" r:id="rId20"/>
    <p:sldId id="470" r:id="rId21"/>
    <p:sldId id="464" r:id="rId22"/>
    <p:sldId id="472" r:id="rId23"/>
    <p:sldId id="473" r:id="rId24"/>
    <p:sldId id="474" r:id="rId25"/>
    <p:sldId id="475" r:id="rId26"/>
    <p:sldId id="465" r:id="rId27"/>
    <p:sldId id="476" r:id="rId28"/>
    <p:sldId id="477" r:id="rId29"/>
    <p:sldId id="471" r:id="rId30"/>
    <p:sldId id="478" r:id="rId31"/>
    <p:sldId id="481" r:id="rId32"/>
    <p:sldId id="482" r:id="rId33"/>
    <p:sldId id="483" r:id="rId34"/>
    <p:sldId id="484" r:id="rId35"/>
    <p:sldId id="485" r:id="rId36"/>
    <p:sldId id="486" r:id="rId37"/>
    <p:sldId id="487" r:id="rId38"/>
    <p:sldId id="488" r:id="rId39"/>
    <p:sldId id="489" r:id="rId40"/>
    <p:sldId id="490" r:id="rId41"/>
    <p:sldId id="491" r:id="rId42"/>
    <p:sldId id="492" r:id="rId43"/>
    <p:sldId id="479" r:id="rId44"/>
    <p:sldId id="480" r:id="rId45"/>
    <p:sldId id="493" r:id="rId46"/>
    <p:sldId id="495" r:id="rId47"/>
    <p:sldId id="494" r:id="rId48"/>
    <p:sldId id="413" r:id="rId49"/>
    <p:sldId id="414" r:id="rId50"/>
    <p:sldId id="415" r:id="rId51"/>
    <p:sldId id="416" r:id="rId52"/>
    <p:sldId id="421" r:id="rId53"/>
    <p:sldId id="499" r:id="rId54"/>
    <p:sldId id="500" r:id="rId55"/>
    <p:sldId id="428" r:id="rId56"/>
    <p:sldId id="501" r:id="rId57"/>
    <p:sldId id="429" r:id="rId58"/>
    <p:sldId id="502" r:id="rId59"/>
    <p:sldId id="430" r:id="rId60"/>
    <p:sldId id="503" r:id="rId61"/>
    <p:sldId id="504" r:id="rId62"/>
    <p:sldId id="498" r:id="rId63"/>
    <p:sldId id="432" r:id="rId64"/>
    <p:sldId id="505" r:id="rId65"/>
    <p:sldId id="431" r:id="rId66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39"/>
            <p14:sldId id="453"/>
            <p14:sldId id="454"/>
            <p14:sldId id="455"/>
            <p14:sldId id="457"/>
            <p14:sldId id="506"/>
            <p14:sldId id="459"/>
            <p14:sldId id="458"/>
            <p14:sldId id="456"/>
            <p14:sldId id="460"/>
            <p14:sldId id="466"/>
            <p14:sldId id="467"/>
            <p14:sldId id="468"/>
            <p14:sldId id="469"/>
            <p14:sldId id="461"/>
            <p14:sldId id="462"/>
            <p14:sldId id="470"/>
            <p14:sldId id="464"/>
            <p14:sldId id="472"/>
            <p14:sldId id="473"/>
            <p14:sldId id="474"/>
            <p14:sldId id="475"/>
            <p14:sldId id="465"/>
            <p14:sldId id="476"/>
            <p14:sldId id="477"/>
            <p14:sldId id="471"/>
            <p14:sldId id="478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79"/>
            <p14:sldId id="480"/>
            <p14:sldId id="493"/>
            <p14:sldId id="495"/>
            <p14:sldId id="494"/>
            <p14:sldId id="413"/>
            <p14:sldId id="414"/>
            <p14:sldId id="415"/>
            <p14:sldId id="416"/>
            <p14:sldId id="421"/>
            <p14:sldId id="499"/>
            <p14:sldId id="500"/>
            <p14:sldId id="428"/>
            <p14:sldId id="501"/>
            <p14:sldId id="429"/>
            <p14:sldId id="502"/>
            <p14:sldId id="430"/>
            <p14:sldId id="503"/>
            <p14:sldId id="504"/>
            <p14:sldId id="498"/>
            <p14:sldId id="432"/>
            <p14:sldId id="505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8FAFF"/>
    <a:srgbClr val="092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2"/>
    <p:restoredTop sz="95170"/>
  </p:normalViewPr>
  <p:slideViewPr>
    <p:cSldViewPr snapToGrid="0" snapToObjects="1">
      <p:cViewPr varScale="1">
        <p:scale>
          <a:sx n="108" d="100"/>
          <a:sy n="108" d="100"/>
        </p:scale>
        <p:origin x="-7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BBB33-2B45-7E41-963D-6D45A71F4909}" type="doc">
      <dgm:prSet loTypeId="urn:microsoft.com/office/officeart/2005/8/layout/StepDownProcess" loCatId="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GB"/>
        </a:p>
      </dgm:t>
    </dgm:pt>
    <dgm:pt modelId="{869F97C9-4B6E-B84F-9D76-A73EFC8C95D4}">
      <dgm:prSet phldrT="[Text]"/>
      <dgm:spPr/>
      <dgm:t>
        <a:bodyPr/>
        <a:lstStyle/>
        <a:p>
          <a:pPr rtl="0"/>
          <a:r>
            <a:rPr lang="en-GB" dirty="0"/>
            <a:t>Range compression</a:t>
          </a:r>
        </a:p>
      </dgm:t>
    </dgm:pt>
    <dgm:pt modelId="{8451BB3A-7AEE-954C-9F69-E060F0FBCEDE}" type="parTrans" cxnId="{B94F1087-D01E-8645-B871-6D2D6D47F945}">
      <dgm:prSet/>
      <dgm:spPr/>
      <dgm:t>
        <a:bodyPr/>
        <a:lstStyle/>
        <a:p>
          <a:endParaRPr lang="en-GB"/>
        </a:p>
      </dgm:t>
    </dgm:pt>
    <dgm:pt modelId="{A5BD107F-3D10-A04A-8185-957B650DD056}" type="sibTrans" cxnId="{B94F1087-D01E-8645-B871-6D2D6D47F945}">
      <dgm:prSet/>
      <dgm:spPr/>
      <dgm:t>
        <a:bodyPr/>
        <a:lstStyle/>
        <a:p>
          <a:endParaRPr lang="en-GB"/>
        </a:p>
      </dgm:t>
    </dgm:pt>
    <dgm:pt modelId="{B47D3FC0-1B63-DA46-BF4A-8AB2589F7BD8}">
      <dgm:prSet phldrT="[Text]" custT="1"/>
      <dgm:spPr/>
      <dgm:t>
        <a:bodyPr/>
        <a:lstStyle/>
        <a:p>
          <a:pPr rtl="0"/>
          <a:r>
            <a:rPr lang="en-GB" sz="1200" dirty="0"/>
            <a:t>Range FFT</a:t>
          </a:r>
        </a:p>
      </dgm:t>
    </dgm:pt>
    <dgm:pt modelId="{10D93B63-3FD3-3742-8AEC-681A1069F2E5}" type="parTrans" cxnId="{A81E13E1-C55A-884C-A8A2-E49E39055ADA}">
      <dgm:prSet/>
      <dgm:spPr/>
      <dgm:t>
        <a:bodyPr/>
        <a:lstStyle/>
        <a:p>
          <a:endParaRPr lang="en-GB"/>
        </a:p>
      </dgm:t>
    </dgm:pt>
    <dgm:pt modelId="{A3094831-5D36-9E4D-B55D-916A28CF98FA}" type="sibTrans" cxnId="{A81E13E1-C55A-884C-A8A2-E49E39055ADA}">
      <dgm:prSet/>
      <dgm:spPr/>
      <dgm:t>
        <a:bodyPr/>
        <a:lstStyle/>
        <a:p>
          <a:endParaRPr lang="en-GB"/>
        </a:p>
      </dgm:t>
    </dgm:pt>
    <dgm:pt modelId="{C0868955-FC8F-3142-B314-D9EF30653657}">
      <dgm:prSet phldrT="[Text]"/>
      <dgm:spPr/>
      <dgm:t>
        <a:bodyPr/>
        <a:lstStyle/>
        <a:p>
          <a:pPr rtl="0"/>
          <a:r>
            <a:rPr lang="en-GB" dirty="0"/>
            <a:t>Azimuth FFT</a:t>
          </a:r>
        </a:p>
      </dgm:t>
    </dgm:pt>
    <dgm:pt modelId="{A45AA1F9-DA5F-8244-AD6C-C1C9B6EA29F7}" type="parTrans" cxnId="{42938D92-4E32-3741-82E2-6C7FE247F5DE}">
      <dgm:prSet/>
      <dgm:spPr/>
      <dgm:t>
        <a:bodyPr/>
        <a:lstStyle/>
        <a:p>
          <a:endParaRPr lang="en-GB"/>
        </a:p>
      </dgm:t>
    </dgm:pt>
    <dgm:pt modelId="{19A61B3D-FE90-9D4B-B70E-9AC2D098F0C2}" type="sibTrans" cxnId="{42938D92-4E32-3741-82E2-6C7FE247F5DE}">
      <dgm:prSet/>
      <dgm:spPr/>
      <dgm:t>
        <a:bodyPr/>
        <a:lstStyle/>
        <a:p>
          <a:endParaRPr lang="en-GB"/>
        </a:p>
      </dgm:t>
    </dgm:pt>
    <dgm:pt modelId="{839ED362-F227-9148-9F1A-EBD53A6A7A27}">
      <dgm:prSet phldrT="[Text]" custT="1"/>
      <dgm:spPr/>
      <dgm:t>
        <a:bodyPr/>
        <a:lstStyle/>
        <a:p>
          <a:pPr rtl="0"/>
          <a:r>
            <a:rPr lang="en-GB" sz="1200" dirty="0"/>
            <a:t>Data in the Range-Doppler Domain</a:t>
          </a:r>
        </a:p>
      </dgm:t>
    </dgm:pt>
    <dgm:pt modelId="{3C4303B8-553B-AD42-8C15-BFA6773641F4}" type="parTrans" cxnId="{B9FE6802-9FF4-164E-878F-A913484C9D4F}">
      <dgm:prSet/>
      <dgm:spPr/>
      <dgm:t>
        <a:bodyPr/>
        <a:lstStyle/>
        <a:p>
          <a:endParaRPr lang="en-GB"/>
        </a:p>
      </dgm:t>
    </dgm:pt>
    <dgm:pt modelId="{CE7F202E-23D5-6242-BED6-BF996839CC3F}" type="sibTrans" cxnId="{B9FE6802-9FF4-164E-878F-A913484C9D4F}">
      <dgm:prSet/>
      <dgm:spPr/>
      <dgm:t>
        <a:bodyPr/>
        <a:lstStyle/>
        <a:p>
          <a:endParaRPr lang="en-GB"/>
        </a:p>
      </dgm:t>
    </dgm:pt>
    <dgm:pt modelId="{988F6A97-B6BE-104B-85A5-F9A2BCFABD3F}">
      <dgm:prSet phldrT="[Text]"/>
      <dgm:spPr/>
      <dgm:t>
        <a:bodyPr/>
        <a:lstStyle/>
        <a:p>
          <a:pPr rtl="0"/>
          <a:r>
            <a:rPr lang="en-GB" dirty="0"/>
            <a:t>RCMC</a:t>
          </a:r>
        </a:p>
      </dgm:t>
    </dgm:pt>
    <dgm:pt modelId="{33A184AD-393B-E642-92CC-E9D7EA151AB3}" type="parTrans" cxnId="{07A674FC-6326-C944-B6C6-33FE544E8EF1}">
      <dgm:prSet/>
      <dgm:spPr/>
      <dgm:t>
        <a:bodyPr/>
        <a:lstStyle/>
        <a:p>
          <a:endParaRPr lang="en-GB"/>
        </a:p>
      </dgm:t>
    </dgm:pt>
    <dgm:pt modelId="{5A304058-D1BC-6C48-B557-0BC76E7E3B2E}" type="sibTrans" cxnId="{07A674FC-6326-C944-B6C6-33FE544E8EF1}">
      <dgm:prSet/>
      <dgm:spPr/>
      <dgm:t>
        <a:bodyPr/>
        <a:lstStyle/>
        <a:p>
          <a:endParaRPr lang="en-GB"/>
        </a:p>
      </dgm:t>
    </dgm:pt>
    <dgm:pt modelId="{F761C85F-99EE-FA4C-A9E5-D3624392DBE3}">
      <dgm:prSet phldrT="[Text]" custT="1"/>
      <dgm:spPr/>
      <dgm:t>
        <a:bodyPr/>
        <a:lstStyle/>
        <a:p>
          <a:pPr rtl="0"/>
          <a:r>
            <a:rPr lang="en-GB" sz="1200" dirty="0"/>
            <a:t>Interpolation or phase compensation</a:t>
          </a:r>
        </a:p>
      </dgm:t>
    </dgm:pt>
    <dgm:pt modelId="{D3A37B03-0856-2141-A354-1550B08F3209}" type="parTrans" cxnId="{2B9D092E-8B6C-944B-871F-DA69CB5DC6BB}">
      <dgm:prSet/>
      <dgm:spPr/>
      <dgm:t>
        <a:bodyPr/>
        <a:lstStyle/>
        <a:p>
          <a:endParaRPr lang="en-GB"/>
        </a:p>
      </dgm:t>
    </dgm:pt>
    <dgm:pt modelId="{64BD178C-53C3-4440-BE77-D289D94DB62C}" type="sibTrans" cxnId="{2B9D092E-8B6C-944B-871F-DA69CB5DC6BB}">
      <dgm:prSet/>
      <dgm:spPr/>
      <dgm:t>
        <a:bodyPr/>
        <a:lstStyle/>
        <a:p>
          <a:endParaRPr lang="en-GB"/>
        </a:p>
      </dgm:t>
    </dgm:pt>
    <dgm:pt modelId="{5A24AD8D-3BC2-0845-8B37-D0E5380E8BE7}">
      <dgm:prSet phldrT="[Text]" custT="1"/>
      <dgm:spPr/>
      <dgm:t>
        <a:bodyPr/>
        <a:lstStyle/>
        <a:p>
          <a:pPr rtl="0"/>
          <a:r>
            <a:rPr lang="en-GB" sz="1200" dirty="0"/>
            <a:t>Range Matched filter</a:t>
          </a:r>
        </a:p>
      </dgm:t>
    </dgm:pt>
    <dgm:pt modelId="{02D97C4C-AD8F-D74D-B3FE-F2720E99F9C6}" type="parTrans" cxnId="{5FB41136-0B80-064D-9F00-40E7A97A446A}">
      <dgm:prSet/>
      <dgm:spPr/>
      <dgm:t>
        <a:bodyPr/>
        <a:lstStyle/>
        <a:p>
          <a:endParaRPr lang="en-GB"/>
        </a:p>
      </dgm:t>
    </dgm:pt>
    <dgm:pt modelId="{8062FBA6-C031-FC47-9A04-3C722879CE57}" type="sibTrans" cxnId="{5FB41136-0B80-064D-9F00-40E7A97A446A}">
      <dgm:prSet/>
      <dgm:spPr/>
      <dgm:t>
        <a:bodyPr/>
        <a:lstStyle/>
        <a:p>
          <a:endParaRPr lang="en-GB"/>
        </a:p>
      </dgm:t>
    </dgm:pt>
    <dgm:pt modelId="{26D24E60-AA80-F14F-AB67-C86E825447B1}">
      <dgm:prSet phldrT="[Text]" custT="1"/>
      <dgm:spPr/>
      <dgm:t>
        <a:bodyPr/>
        <a:lstStyle/>
        <a:p>
          <a:pPr rtl="0"/>
          <a:r>
            <a:rPr lang="en-GB" sz="1200" dirty="0"/>
            <a:t>Range IFFT</a:t>
          </a:r>
        </a:p>
      </dgm:t>
    </dgm:pt>
    <dgm:pt modelId="{C6A794D3-FD26-8943-8BBB-21C1F6938646}" type="parTrans" cxnId="{7FC7CB42-49D7-B44D-8A5F-CE79069517BA}">
      <dgm:prSet/>
      <dgm:spPr/>
      <dgm:t>
        <a:bodyPr/>
        <a:lstStyle/>
        <a:p>
          <a:endParaRPr lang="en-GB"/>
        </a:p>
      </dgm:t>
    </dgm:pt>
    <dgm:pt modelId="{41D85574-8546-7241-B02A-6109647A806A}" type="sibTrans" cxnId="{7FC7CB42-49D7-B44D-8A5F-CE79069517BA}">
      <dgm:prSet/>
      <dgm:spPr/>
      <dgm:t>
        <a:bodyPr/>
        <a:lstStyle/>
        <a:p>
          <a:endParaRPr lang="en-GB"/>
        </a:p>
      </dgm:t>
    </dgm:pt>
    <dgm:pt modelId="{113EE10B-55B7-4242-B549-1842B559628F}">
      <dgm:prSet phldrT="[Text]"/>
      <dgm:spPr/>
      <dgm:t>
        <a:bodyPr/>
        <a:lstStyle/>
        <a:p>
          <a:pPr rtl="0"/>
          <a:r>
            <a:rPr lang="en-GB" dirty="0"/>
            <a:t>Azimuth Compression</a:t>
          </a:r>
        </a:p>
      </dgm:t>
    </dgm:pt>
    <dgm:pt modelId="{13323CB6-21AE-7242-9BB1-438B0E446A50}" type="parTrans" cxnId="{686DFA9C-C093-8342-ABEE-472E7D0FFE40}">
      <dgm:prSet/>
      <dgm:spPr/>
      <dgm:t>
        <a:bodyPr/>
        <a:lstStyle/>
        <a:p>
          <a:endParaRPr lang="en-GB"/>
        </a:p>
      </dgm:t>
    </dgm:pt>
    <dgm:pt modelId="{62255215-7C4B-3141-BCCA-7F282ECF79A1}" type="sibTrans" cxnId="{686DFA9C-C093-8342-ABEE-472E7D0FFE40}">
      <dgm:prSet/>
      <dgm:spPr/>
      <dgm:t>
        <a:bodyPr/>
        <a:lstStyle/>
        <a:p>
          <a:endParaRPr lang="en-GB"/>
        </a:p>
      </dgm:t>
    </dgm:pt>
    <dgm:pt modelId="{7E6DDAA6-DA2E-114D-BDD9-40C1091D04F5}">
      <dgm:prSet phldrT="[Text]" custT="1"/>
      <dgm:spPr/>
      <dgm:t>
        <a:bodyPr/>
        <a:lstStyle/>
        <a:p>
          <a:pPr rtl="0"/>
          <a:r>
            <a:rPr lang="en-GB" sz="1200" dirty="0"/>
            <a:t>Azimuth Matched Filter</a:t>
          </a:r>
        </a:p>
      </dgm:t>
    </dgm:pt>
    <dgm:pt modelId="{511D5961-E171-0A48-97B4-494116C77E3F}" type="parTrans" cxnId="{92DA3DE8-0297-C241-8F8D-5A4024ADED40}">
      <dgm:prSet/>
      <dgm:spPr/>
      <dgm:t>
        <a:bodyPr/>
        <a:lstStyle/>
        <a:p>
          <a:endParaRPr lang="en-GB"/>
        </a:p>
      </dgm:t>
    </dgm:pt>
    <dgm:pt modelId="{E86ED982-7F08-1B48-AE9C-4DB98082A7A1}" type="sibTrans" cxnId="{92DA3DE8-0297-C241-8F8D-5A4024ADED40}">
      <dgm:prSet/>
      <dgm:spPr/>
      <dgm:t>
        <a:bodyPr/>
        <a:lstStyle/>
        <a:p>
          <a:endParaRPr lang="en-GB"/>
        </a:p>
      </dgm:t>
    </dgm:pt>
    <dgm:pt modelId="{75F745F4-9E45-974C-84BE-6E57F135775C}">
      <dgm:prSet phldrT="[Text]"/>
      <dgm:spPr/>
      <dgm:t>
        <a:bodyPr/>
        <a:lstStyle/>
        <a:p>
          <a:pPr rtl="0"/>
          <a:r>
            <a:rPr lang="en-GB" dirty="0"/>
            <a:t>Azimuth IFFT</a:t>
          </a:r>
        </a:p>
      </dgm:t>
    </dgm:pt>
    <dgm:pt modelId="{0CF860EA-5794-7940-8227-5AA9C34456BC}" type="parTrans" cxnId="{52C1A917-927A-0840-B7A2-5279E81CE4D2}">
      <dgm:prSet/>
      <dgm:spPr/>
      <dgm:t>
        <a:bodyPr/>
        <a:lstStyle/>
        <a:p>
          <a:endParaRPr lang="en-GB"/>
        </a:p>
      </dgm:t>
    </dgm:pt>
    <dgm:pt modelId="{7491497F-FA4D-0F45-A388-F3D14AC6209F}" type="sibTrans" cxnId="{52C1A917-927A-0840-B7A2-5279E81CE4D2}">
      <dgm:prSet/>
      <dgm:spPr/>
      <dgm:t>
        <a:bodyPr/>
        <a:lstStyle/>
        <a:p>
          <a:endParaRPr lang="en-GB"/>
        </a:p>
      </dgm:t>
    </dgm:pt>
    <dgm:pt modelId="{E62BD777-D026-7341-8693-B2AB646BBF5F}">
      <dgm:prSet phldrT="[Text]"/>
      <dgm:spPr/>
      <dgm:t>
        <a:bodyPr/>
        <a:lstStyle/>
        <a:p>
          <a:pPr rtl="0"/>
          <a:r>
            <a:rPr lang="en-GB" dirty="0"/>
            <a:t>Focused Image</a:t>
          </a:r>
        </a:p>
      </dgm:t>
    </dgm:pt>
    <dgm:pt modelId="{CF75BBF5-B42D-8049-9104-6CCE5271BB71}" type="parTrans" cxnId="{D9B496C1-8A0F-8341-80AC-65911D962150}">
      <dgm:prSet/>
      <dgm:spPr/>
      <dgm:t>
        <a:bodyPr/>
        <a:lstStyle/>
        <a:p>
          <a:endParaRPr lang="en-GB"/>
        </a:p>
      </dgm:t>
    </dgm:pt>
    <dgm:pt modelId="{A675B1BA-156A-CC48-90F5-8D720768D989}" type="sibTrans" cxnId="{D9B496C1-8A0F-8341-80AC-65911D962150}">
      <dgm:prSet/>
      <dgm:spPr/>
      <dgm:t>
        <a:bodyPr/>
        <a:lstStyle/>
        <a:p>
          <a:endParaRPr lang="en-GB"/>
        </a:p>
      </dgm:t>
    </dgm:pt>
    <dgm:pt modelId="{69F9A7E8-DB1C-0048-B405-5D74755541A6}">
      <dgm:prSet phldrT="[Text]" custT="1"/>
      <dgm:spPr/>
      <dgm:t>
        <a:bodyPr/>
        <a:lstStyle/>
        <a:p>
          <a:pPr rtl="0"/>
          <a:r>
            <a:rPr lang="en-GB" sz="1200" dirty="0"/>
            <a:t>Brings the data back in the 2D range/cross-range domain</a:t>
          </a:r>
        </a:p>
      </dgm:t>
    </dgm:pt>
    <dgm:pt modelId="{B4387D20-38BE-A445-A807-BB6C4A4F716E}" type="parTrans" cxnId="{29740173-18D8-DF46-B240-2E77C8EFB918}">
      <dgm:prSet/>
      <dgm:spPr/>
      <dgm:t>
        <a:bodyPr/>
        <a:lstStyle/>
        <a:p>
          <a:endParaRPr lang="en-GB"/>
        </a:p>
      </dgm:t>
    </dgm:pt>
    <dgm:pt modelId="{F05C588F-BCA9-9946-A4C9-E22549487487}" type="sibTrans" cxnId="{29740173-18D8-DF46-B240-2E77C8EFB918}">
      <dgm:prSet/>
      <dgm:spPr/>
      <dgm:t>
        <a:bodyPr/>
        <a:lstStyle/>
        <a:p>
          <a:endParaRPr lang="en-GB"/>
        </a:p>
      </dgm:t>
    </dgm:pt>
    <dgm:pt modelId="{F2F13E8E-EDF4-DC4D-BAD5-77DCAB87DFD8}" type="pres">
      <dgm:prSet presAssocID="{C4EBBB33-2B45-7E41-963D-6D45A71F4909}" presName="rootnode" presStyleCnt="0">
        <dgm:presLayoutVars>
          <dgm:chMax/>
          <dgm:chPref/>
          <dgm:dir/>
          <dgm:animLvl val="lvl"/>
        </dgm:presLayoutVars>
      </dgm:prSet>
      <dgm:spPr/>
    </dgm:pt>
    <dgm:pt modelId="{EAD49BDE-B982-2642-B058-823F1053ED62}" type="pres">
      <dgm:prSet presAssocID="{869F97C9-4B6E-B84F-9D76-A73EFC8C95D4}" presName="composite" presStyleCnt="0"/>
      <dgm:spPr/>
    </dgm:pt>
    <dgm:pt modelId="{94273737-081F-FC47-A292-C31EA167EA87}" type="pres">
      <dgm:prSet presAssocID="{869F97C9-4B6E-B84F-9D76-A73EFC8C95D4}" presName="bentUpArrow1" presStyleLbl="alignImgPlace1" presStyleIdx="0" presStyleCnt="5"/>
      <dgm:spPr/>
    </dgm:pt>
    <dgm:pt modelId="{0925517D-BE4F-4042-AEB3-5943DD974DC4}" type="pres">
      <dgm:prSet presAssocID="{869F97C9-4B6E-B84F-9D76-A73EFC8C95D4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8905AA0E-85FD-224B-A511-BD14EC20D111}" type="pres">
      <dgm:prSet presAssocID="{869F97C9-4B6E-B84F-9D76-A73EFC8C95D4}" presName="ChildText" presStyleLbl="revTx" presStyleIdx="0" presStyleCnt="5" custScaleX="331678" custLinFactX="29566" custLinFactNeighborX="100000" custLinFactNeighborY="-2312">
        <dgm:presLayoutVars>
          <dgm:chMax val="0"/>
          <dgm:chPref val="0"/>
          <dgm:bulletEnabled val="1"/>
        </dgm:presLayoutVars>
      </dgm:prSet>
      <dgm:spPr/>
    </dgm:pt>
    <dgm:pt modelId="{3FDB7DB9-3028-3D42-9F62-2399AB95C48B}" type="pres">
      <dgm:prSet presAssocID="{A5BD107F-3D10-A04A-8185-957B650DD056}" presName="sibTrans" presStyleCnt="0"/>
      <dgm:spPr/>
    </dgm:pt>
    <dgm:pt modelId="{BD94FC64-6E30-804A-B495-661106ED7976}" type="pres">
      <dgm:prSet presAssocID="{C0868955-FC8F-3142-B314-D9EF30653657}" presName="composite" presStyleCnt="0"/>
      <dgm:spPr/>
    </dgm:pt>
    <dgm:pt modelId="{AB655AC9-B42B-D640-9537-12036CD506B1}" type="pres">
      <dgm:prSet presAssocID="{C0868955-FC8F-3142-B314-D9EF30653657}" presName="bentUpArrow1" presStyleLbl="alignImgPlace1" presStyleIdx="1" presStyleCnt="5"/>
      <dgm:spPr/>
    </dgm:pt>
    <dgm:pt modelId="{793BD161-932B-2D49-A6F7-0C90051537D6}" type="pres">
      <dgm:prSet presAssocID="{C0868955-FC8F-3142-B314-D9EF30653657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82080263-D9E7-9B4E-B167-82FCC78AEF7F}" type="pres">
      <dgm:prSet presAssocID="{C0868955-FC8F-3142-B314-D9EF30653657}" presName="ChildText" presStyleLbl="revTx" presStyleIdx="1" presStyleCnt="5" custScaleX="257633" custLinFactNeighborX="80809" custLinFactNeighborY="3307">
        <dgm:presLayoutVars>
          <dgm:chMax val="0"/>
          <dgm:chPref val="0"/>
          <dgm:bulletEnabled val="1"/>
        </dgm:presLayoutVars>
      </dgm:prSet>
      <dgm:spPr/>
    </dgm:pt>
    <dgm:pt modelId="{73B073AE-935E-DD4A-A834-2F1AC80A7F3A}" type="pres">
      <dgm:prSet presAssocID="{19A61B3D-FE90-9D4B-B70E-9AC2D098F0C2}" presName="sibTrans" presStyleCnt="0"/>
      <dgm:spPr/>
    </dgm:pt>
    <dgm:pt modelId="{2C030629-571B-5C4F-AB86-22E7555F5F36}" type="pres">
      <dgm:prSet presAssocID="{988F6A97-B6BE-104B-85A5-F9A2BCFABD3F}" presName="composite" presStyleCnt="0"/>
      <dgm:spPr/>
    </dgm:pt>
    <dgm:pt modelId="{C49ED5FD-52A0-A441-8866-3D20DDF8C959}" type="pres">
      <dgm:prSet presAssocID="{988F6A97-B6BE-104B-85A5-F9A2BCFABD3F}" presName="bentUpArrow1" presStyleLbl="alignImgPlace1" presStyleIdx="2" presStyleCnt="5"/>
      <dgm:spPr/>
    </dgm:pt>
    <dgm:pt modelId="{1C948290-796F-304D-867C-35E1E692176B}" type="pres">
      <dgm:prSet presAssocID="{988F6A97-B6BE-104B-85A5-F9A2BCFABD3F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ECA91A4-DDC1-9A4E-B7F7-A92756197337}" type="pres">
      <dgm:prSet presAssocID="{988F6A97-B6BE-104B-85A5-F9A2BCFABD3F}" presName="ChildText" presStyleLbl="revTx" presStyleIdx="2" presStyleCnt="5" custScaleX="221912" custLinFactNeighborX="67161" custLinFactNeighborY="-2328">
        <dgm:presLayoutVars>
          <dgm:chMax val="0"/>
          <dgm:chPref val="0"/>
          <dgm:bulletEnabled val="1"/>
        </dgm:presLayoutVars>
      </dgm:prSet>
      <dgm:spPr/>
    </dgm:pt>
    <dgm:pt modelId="{9CD9E3A6-7CAC-4A46-955A-2BCAEECBCD32}" type="pres">
      <dgm:prSet presAssocID="{5A304058-D1BC-6C48-B557-0BC76E7E3B2E}" presName="sibTrans" presStyleCnt="0"/>
      <dgm:spPr/>
    </dgm:pt>
    <dgm:pt modelId="{1569C775-272C-6548-9A7D-DB8117B7DC7F}" type="pres">
      <dgm:prSet presAssocID="{113EE10B-55B7-4242-B549-1842B559628F}" presName="composite" presStyleCnt="0"/>
      <dgm:spPr/>
    </dgm:pt>
    <dgm:pt modelId="{EDED6DF7-19EE-0442-B0AA-A4FC2E0D6092}" type="pres">
      <dgm:prSet presAssocID="{113EE10B-55B7-4242-B549-1842B559628F}" presName="bentUpArrow1" presStyleLbl="alignImgPlace1" presStyleIdx="3" presStyleCnt="5"/>
      <dgm:spPr/>
    </dgm:pt>
    <dgm:pt modelId="{9E876551-F701-7240-9331-57D7671D9457}" type="pres">
      <dgm:prSet presAssocID="{113EE10B-55B7-4242-B549-1842B559628F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652F2246-FB3D-4646-B894-505619D84BC0}" type="pres">
      <dgm:prSet presAssocID="{113EE10B-55B7-4242-B549-1842B559628F}" presName="ChildText" presStyleLbl="revTx" presStyleIdx="3" presStyleCnt="5" custScaleX="175903" custLinFactNeighborX="42436" custLinFactNeighborY="-1653">
        <dgm:presLayoutVars>
          <dgm:chMax val="0"/>
          <dgm:chPref val="0"/>
          <dgm:bulletEnabled val="1"/>
        </dgm:presLayoutVars>
      </dgm:prSet>
      <dgm:spPr/>
    </dgm:pt>
    <dgm:pt modelId="{1178C22D-1C81-934E-8027-5A2064F4C4ED}" type="pres">
      <dgm:prSet presAssocID="{62255215-7C4B-3141-BCCA-7F282ECF79A1}" presName="sibTrans" presStyleCnt="0"/>
      <dgm:spPr/>
    </dgm:pt>
    <dgm:pt modelId="{0F0DF42D-5642-6B4D-B49C-6D13FBD6A710}" type="pres">
      <dgm:prSet presAssocID="{75F745F4-9E45-974C-84BE-6E57F135775C}" presName="composite" presStyleCnt="0"/>
      <dgm:spPr/>
    </dgm:pt>
    <dgm:pt modelId="{AE887DFD-C23E-184E-808D-5C8953EAF667}" type="pres">
      <dgm:prSet presAssocID="{75F745F4-9E45-974C-84BE-6E57F135775C}" presName="bentUpArrow1" presStyleLbl="alignImgPlace1" presStyleIdx="4" presStyleCnt="5"/>
      <dgm:spPr/>
    </dgm:pt>
    <dgm:pt modelId="{C2656F99-7805-EF4C-88B4-83D7D98765F0}" type="pres">
      <dgm:prSet presAssocID="{75F745F4-9E45-974C-84BE-6E57F135775C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F5AC071-3874-0649-BD0D-822DA56CA329}" type="pres">
      <dgm:prSet presAssocID="{75F745F4-9E45-974C-84BE-6E57F135775C}" presName="ChildText" presStyleLbl="revTx" presStyleIdx="4" presStyleCnt="5" custScaleX="204478" custLinFactNeighborX="59153" custLinFactNeighborY="-2344">
        <dgm:presLayoutVars>
          <dgm:chMax val="0"/>
          <dgm:chPref val="0"/>
          <dgm:bulletEnabled val="1"/>
        </dgm:presLayoutVars>
      </dgm:prSet>
      <dgm:spPr/>
    </dgm:pt>
    <dgm:pt modelId="{18B54686-4336-8D40-8E83-03F301D5161B}" type="pres">
      <dgm:prSet presAssocID="{7491497F-FA4D-0F45-A388-F3D14AC6209F}" presName="sibTrans" presStyleCnt="0"/>
      <dgm:spPr/>
    </dgm:pt>
    <dgm:pt modelId="{E60F6428-CE66-3B44-A910-9BF5A7BF586F}" type="pres">
      <dgm:prSet presAssocID="{E62BD777-D026-7341-8693-B2AB646BBF5F}" presName="composite" presStyleCnt="0"/>
      <dgm:spPr/>
    </dgm:pt>
    <dgm:pt modelId="{9A53F1DF-5A37-E446-B160-64E3AA041E8D}" type="pres">
      <dgm:prSet presAssocID="{E62BD777-D026-7341-8693-B2AB646BBF5F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B9FE6802-9FF4-164E-878F-A913484C9D4F}" srcId="{C0868955-FC8F-3142-B314-D9EF30653657}" destId="{839ED362-F227-9148-9F1A-EBD53A6A7A27}" srcOrd="0" destOrd="0" parTransId="{3C4303B8-553B-AD42-8C15-BFA6773641F4}" sibTransId="{CE7F202E-23D5-6242-BED6-BF996839CC3F}"/>
    <dgm:cxn modelId="{94A3A802-CD95-9F47-9A28-F518C34AB74F}" type="presOf" srcId="{C0868955-FC8F-3142-B314-D9EF30653657}" destId="{793BD161-932B-2D49-A6F7-0C90051537D6}" srcOrd="0" destOrd="0" presId="urn:microsoft.com/office/officeart/2005/8/layout/StepDownProcess"/>
    <dgm:cxn modelId="{52C1A917-927A-0840-B7A2-5279E81CE4D2}" srcId="{C4EBBB33-2B45-7E41-963D-6D45A71F4909}" destId="{75F745F4-9E45-974C-84BE-6E57F135775C}" srcOrd="4" destOrd="0" parTransId="{0CF860EA-5794-7940-8227-5AA9C34456BC}" sibTransId="{7491497F-FA4D-0F45-A388-F3D14AC6209F}"/>
    <dgm:cxn modelId="{CFB6721E-D23B-5E48-B020-4A92A5E8F6E2}" type="presOf" srcId="{B47D3FC0-1B63-DA46-BF4A-8AB2589F7BD8}" destId="{8905AA0E-85FD-224B-A511-BD14EC20D111}" srcOrd="0" destOrd="0" presId="urn:microsoft.com/office/officeart/2005/8/layout/StepDownProcess"/>
    <dgm:cxn modelId="{2B9D092E-8B6C-944B-871F-DA69CB5DC6BB}" srcId="{988F6A97-B6BE-104B-85A5-F9A2BCFABD3F}" destId="{F761C85F-99EE-FA4C-A9E5-D3624392DBE3}" srcOrd="0" destOrd="0" parTransId="{D3A37B03-0856-2141-A354-1550B08F3209}" sibTransId="{64BD178C-53C3-4440-BE77-D289D94DB62C}"/>
    <dgm:cxn modelId="{2CD4DF2E-259C-384E-B2E0-CBD4E97790DA}" type="presOf" srcId="{5A24AD8D-3BC2-0845-8B37-D0E5380E8BE7}" destId="{8905AA0E-85FD-224B-A511-BD14EC20D111}" srcOrd="0" destOrd="1" presId="urn:microsoft.com/office/officeart/2005/8/layout/StepDownProcess"/>
    <dgm:cxn modelId="{5FB41136-0B80-064D-9F00-40E7A97A446A}" srcId="{869F97C9-4B6E-B84F-9D76-A73EFC8C95D4}" destId="{5A24AD8D-3BC2-0845-8B37-D0E5380E8BE7}" srcOrd="1" destOrd="0" parTransId="{02D97C4C-AD8F-D74D-B3FE-F2720E99F9C6}" sibTransId="{8062FBA6-C031-FC47-9A04-3C722879CE57}"/>
    <dgm:cxn modelId="{7FC7CB42-49D7-B44D-8A5F-CE79069517BA}" srcId="{869F97C9-4B6E-B84F-9D76-A73EFC8C95D4}" destId="{26D24E60-AA80-F14F-AB67-C86E825447B1}" srcOrd="2" destOrd="0" parTransId="{C6A794D3-FD26-8943-8BBB-21C1F6938646}" sibTransId="{41D85574-8546-7241-B02A-6109647A806A}"/>
    <dgm:cxn modelId="{04278347-A015-504F-8E26-8DF40B52828F}" type="presOf" srcId="{E62BD777-D026-7341-8693-B2AB646BBF5F}" destId="{9A53F1DF-5A37-E446-B160-64E3AA041E8D}" srcOrd="0" destOrd="0" presId="urn:microsoft.com/office/officeart/2005/8/layout/StepDownProcess"/>
    <dgm:cxn modelId="{7BFE6968-5948-2F47-8438-0FADF31996D8}" type="presOf" srcId="{69F9A7E8-DB1C-0048-B405-5D74755541A6}" destId="{CF5AC071-3874-0649-BD0D-822DA56CA329}" srcOrd="0" destOrd="0" presId="urn:microsoft.com/office/officeart/2005/8/layout/StepDownProcess"/>
    <dgm:cxn modelId="{5E7EBE6A-3A55-194D-B181-B3FE39CF14E8}" type="presOf" srcId="{75F745F4-9E45-974C-84BE-6E57F135775C}" destId="{C2656F99-7805-EF4C-88B4-83D7D98765F0}" srcOrd="0" destOrd="0" presId="urn:microsoft.com/office/officeart/2005/8/layout/StepDownProcess"/>
    <dgm:cxn modelId="{29740173-18D8-DF46-B240-2E77C8EFB918}" srcId="{75F745F4-9E45-974C-84BE-6E57F135775C}" destId="{69F9A7E8-DB1C-0048-B405-5D74755541A6}" srcOrd="0" destOrd="0" parTransId="{B4387D20-38BE-A445-A807-BB6C4A4F716E}" sibTransId="{F05C588F-BCA9-9946-A4C9-E22549487487}"/>
    <dgm:cxn modelId="{B94F1087-D01E-8645-B871-6D2D6D47F945}" srcId="{C4EBBB33-2B45-7E41-963D-6D45A71F4909}" destId="{869F97C9-4B6E-B84F-9D76-A73EFC8C95D4}" srcOrd="0" destOrd="0" parTransId="{8451BB3A-7AEE-954C-9F69-E060F0FBCEDE}" sibTransId="{A5BD107F-3D10-A04A-8185-957B650DD056}"/>
    <dgm:cxn modelId="{42938D92-4E32-3741-82E2-6C7FE247F5DE}" srcId="{C4EBBB33-2B45-7E41-963D-6D45A71F4909}" destId="{C0868955-FC8F-3142-B314-D9EF30653657}" srcOrd="1" destOrd="0" parTransId="{A45AA1F9-DA5F-8244-AD6C-C1C9B6EA29F7}" sibTransId="{19A61B3D-FE90-9D4B-B70E-9AC2D098F0C2}"/>
    <dgm:cxn modelId="{2F5BBF96-433F-D54B-92EF-D0C1AE9A14F1}" type="presOf" srcId="{869F97C9-4B6E-B84F-9D76-A73EFC8C95D4}" destId="{0925517D-BE4F-4042-AEB3-5943DD974DC4}" srcOrd="0" destOrd="0" presId="urn:microsoft.com/office/officeart/2005/8/layout/StepDownProcess"/>
    <dgm:cxn modelId="{686DFA9C-C093-8342-ABEE-472E7D0FFE40}" srcId="{C4EBBB33-2B45-7E41-963D-6D45A71F4909}" destId="{113EE10B-55B7-4242-B549-1842B559628F}" srcOrd="3" destOrd="0" parTransId="{13323CB6-21AE-7242-9BB1-438B0E446A50}" sibTransId="{62255215-7C4B-3141-BCCA-7F282ECF79A1}"/>
    <dgm:cxn modelId="{F2A4ABA0-3BB7-1941-B722-FFAC9E4D283E}" type="presOf" srcId="{26D24E60-AA80-F14F-AB67-C86E825447B1}" destId="{8905AA0E-85FD-224B-A511-BD14EC20D111}" srcOrd="0" destOrd="2" presId="urn:microsoft.com/office/officeart/2005/8/layout/StepDownProcess"/>
    <dgm:cxn modelId="{994969C0-81A6-0040-89C6-D795F350A199}" type="presOf" srcId="{988F6A97-B6BE-104B-85A5-F9A2BCFABD3F}" destId="{1C948290-796F-304D-867C-35E1E692176B}" srcOrd="0" destOrd="0" presId="urn:microsoft.com/office/officeart/2005/8/layout/StepDownProcess"/>
    <dgm:cxn modelId="{D9B496C1-8A0F-8341-80AC-65911D962150}" srcId="{C4EBBB33-2B45-7E41-963D-6D45A71F4909}" destId="{E62BD777-D026-7341-8693-B2AB646BBF5F}" srcOrd="5" destOrd="0" parTransId="{CF75BBF5-B42D-8049-9104-6CCE5271BB71}" sibTransId="{A675B1BA-156A-CC48-90F5-8D720768D989}"/>
    <dgm:cxn modelId="{737B25CA-81EC-0448-BE72-035A27C0F8D3}" type="presOf" srcId="{C4EBBB33-2B45-7E41-963D-6D45A71F4909}" destId="{F2F13E8E-EDF4-DC4D-BAD5-77DCAB87DFD8}" srcOrd="0" destOrd="0" presId="urn:microsoft.com/office/officeart/2005/8/layout/StepDownProcess"/>
    <dgm:cxn modelId="{A81E13E1-C55A-884C-A8A2-E49E39055ADA}" srcId="{869F97C9-4B6E-B84F-9D76-A73EFC8C95D4}" destId="{B47D3FC0-1B63-DA46-BF4A-8AB2589F7BD8}" srcOrd="0" destOrd="0" parTransId="{10D93B63-3FD3-3742-8AEC-681A1069F2E5}" sibTransId="{A3094831-5D36-9E4D-B55D-916A28CF98FA}"/>
    <dgm:cxn modelId="{77EA42E6-9E2E-D347-98D4-A684A8D21C56}" type="presOf" srcId="{F761C85F-99EE-FA4C-A9E5-D3624392DBE3}" destId="{6ECA91A4-DDC1-9A4E-B7F7-A92756197337}" srcOrd="0" destOrd="0" presId="urn:microsoft.com/office/officeart/2005/8/layout/StepDownProcess"/>
    <dgm:cxn modelId="{92DA3DE8-0297-C241-8F8D-5A4024ADED40}" srcId="{113EE10B-55B7-4242-B549-1842B559628F}" destId="{7E6DDAA6-DA2E-114D-BDD9-40C1091D04F5}" srcOrd="0" destOrd="0" parTransId="{511D5961-E171-0A48-97B4-494116C77E3F}" sibTransId="{E86ED982-7F08-1B48-AE9C-4DB98082A7A1}"/>
    <dgm:cxn modelId="{1448E6F0-FB8D-2740-9452-C64989D9D79D}" type="presOf" srcId="{7E6DDAA6-DA2E-114D-BDD9-40C1091D04F5}" destId="{652F2246-FB3D-4646-B894-505619D84BC0}" srcOrd="0" destOrd="0" presId="urn:microsoft.com/office/officeart/2005/8/layout/StepDownProcess"/>
    <dgm:cxn modelId="{9FF3D8FA-9D92-D64E-922A-9A03A2270960}" type="presOf" srcId="{839ED362-F227-9148-9F1A-EBD53A6A7A27}" destId="{82080263-D9E7-9B4E-B167-82FCC78AEF7F}" srcOrd="0" destOrd="0" presId="urn:microsoft.com/office/officeart/2005/8/layout/StepDownProcess"/>
    <dgm:cxn modelId="{07A674FC-6326-C944-B6C6-33FE544E8EF1}" srcId="{C4EBBB33-2B45-7E41-963D-6D45A71F4909}" destId="{988F6A97-B6BE-104B-85A5-F9A2BCFABD3F}" srcOrd="2" destOrd="0" parTransId="{33A184AD-393B-E642-92CC-E9D7EA151AB3}" sibTransId="{5A304058-D1BC-6C48-B557-0BC76E7E3B2E}"/>
    <dgm:cxn modelId="{8264E3FE-BE27-AC42-81CF-C4D8318938F3}" type="presOf" srcId="{113EE10B-55B7-4242-B549-1842B559628F}" destId="{9E876551-F701-7240-9331-57D7671D9457}" srcOrd="0" destOrd="0" presId="urn:microsoft.com/office/officeart/2005/8/layout/StepDownProcess"/>
    <dgm:cxn modelId="{6BE988ED-3A97-3C41-964D-74A751056F93}" type="presParOf" srcId="{F2F13E8E-EDF4-DC4D-BAD5-77DCAB87DFD8}" destId="{EAD49BDE-B982-2642-B058-823F1053ED62}" srcOrd="0" destOrd="0" presId="urn:microsoft.com/office/officeart/2005/8/layout/StepDownProcess"/>
    <dgm:cxn modelId="{E45ECF2D-CF27-2640-96C3-BD095E66EEC3}" type="presParOf" srcId="{EAD49BDE-B982-2642-B058-823F1053ED62}" destId="{94273737-081F-FC47-A292-C31EA167EA87}" srcOrd="0" destOrd="0" presId="urn:microsoft.com/office/officeart/2005/8/layout/StepDownProcess"/>
    <dgm:cxn modelId="{05FC2803-1B5E-614E-8FB8-1C39E45AD4CA}" type="presParOf" srcId="{EAD49BDE-B982-2642-B058-823F1053ED62}" destId="{0925517D-BE4F-4042-AEB3-5943DD974DC4}" srcOrd="1" destOrd="0" presId="urn:microsoft.com/office/officeart/2005/8/layout/StepDownProcess"/>
    <dgm:cxn modelId="{1A8C45D6-73C7-6E42-A7CD-C06F6828FE62}" type="presParOf" srcId="{EAD49BDE-B982-2642-B058-823F1053ED62}" destId="{8905AA0E-85FD-224B-A511-BD14EC20D111}" srcOrd="2" destOrd="0" presId="urn:microsoft.com/office/officeart/2005/8/layout/StepDownProcess"/>
    <dgm:cxn modelId="{3F73C3B7-7B2D-AF49-852B-0BCD6F52E89B}" type="presParOf" srcId="{F2F13E8E-EDF4-DC4D-BAD5-77DCAB87DFD8}" destId="{3FDB7DB9-3028-3D42-9F62-2399AB95C48B}" srcOrd="1" destOrd="0" presId="urn:microsoft.com/office/officeart/2005/8/layout/StepDownProcess"/>
    <dgm:cxn modelId="{422D12A2-C030-7A49-9BA1-A8EEA0842693}" type="presParOf" srcId="{F2F13E8E-EDF4-DC4D-BAD5-77DCAB87DFD8}" destId="{BD94FC64-6E30-804A-B495-661106ED7976}" srcOrd="2" destOrd="0" presId="urn:microsoft.com/office/officeart/2005/8/layout/StepDownProcess"/>
    <dgm:cxn modelId="{0700AE08-0AF6-4047-88E7-DA3294FC802C}" type="presParOf" srcId="{BD94FC64-6E30-804A-B495-661106ED7976}" destId="{AB655AC9-B42B-D640-9537-12036CD506B1}" srcOrd="0" destOrd="0" presId="urn:microsoft.com/office/officeart/2005/8/layout/StepDownProcess"/>
    <dgm:cxn modelId="{1FD4322F-CD44-1F4C-AE76-ED10055B943A}" type="presParOf" srcId="{BD94FC64-6E30-804A-B495-661106ED7976}" destId="{793BD161-932B-2D49-A6F7-0C90051537D6}" srcOrd="1" destOrd="0" presId="urn:microsoft.com/office/officeart/2005/8/layout/StepDownProcess"/>
    <dgm:cxn modelId="{021F2CF1-309D-654F-9978-0F50A039695F}" type="presParOf" srcId="{BD94FC64-6E30-804A-B495-661106ED7976}" destId="{82080263-D9E7-9B4E-B167-82FCC78AEF7F}" srcOrd="2" destOrd="0" presId="urn:microsoft.com/office/officeart/2005/8/layout/StepDownProcess"/>
    <dgm:cxn modelId="{7FBB203D-F8D5-B145-82C0-C1351F28F308}" type="presParOf" srcId="{F2F13E8E-EDF4-DC4D-BAD5-77DCAB87DFD8}" destId="{73B073AE-935E-DD4A-A834-2F1AC80A7F3A}" srcOrd="3" destOrd="0" presId="urn:microsoft.com/office/officeart/2005/8/layout/StepDownProcess"/>
    <dgm:cxn modelId="{BE3A8349-F566-A943-9A2C-8287388AC331}" type="presParOf" srcId="{F2F13E8E-EDF4-DC4D-BAD5-77DCAB87DFD8}" destId="{2C030629-571B-5C4F-AB86-22E7555F5F36}" srcOrd="4" destOrd="0" presId="urn:microsoft.com/office/officeart/2005/8/layout/StepDownProcess"/>
    <dgm:cxn modelId="{EDEA0053-35DE-1945-9DB5-D8B06900A016}" type="presParOf" srcId="{2C030629-571B-5C4F-AB86-22E7555F5F36}" destId="{C49ED5FD-52A0-A441-8866-3D20DDF8C959}" srcOrd="0" destOrd="0" presId="urn:microsoft.com/office/officeart/2005/8/layout/StepDownProcess"/>
    <dgm:cxn modelId="{3614BEFA-34DE-7043-8C9C-3F28946F5B3E}" type="presParOf" srcId="{2C030629-571B-5C4F-AB86-22E7555F5F36}" destId="{1C948290-796F-304D-867C-35E1E692176B}" srcOrd="1" destOrd="0" presId="urn:microsoft.com/office/officeart/2005/8/layout/StepDownProcess"/>
    <dgm:cxn modelId="{9C238A5C-2C5C-AC4C-99B7-D3E71EA96976}" type="presParOf" srcId="{2C030629-571B-5C4F-AB86-22E7555F5F36}" destId="{6ECA91A4-DDC1-9A4E-B7F7-A92756197337}" srcOrd="2" destOrd="0" presId="urn:microsoft.com/office/officeart/2005/8/layout/StepDownProcess"/>
    <dgm:cxn modelId="{CF40BDA8-7E23-2349-8926-8D61B656DAF4}" type="presParOf" srcId="{F2F13E8E-EDF4-DC4D-BAD5-77DCAB87DFD8}" destId="{9CD9E3A6-7CAC-4A46-955A-2BCAEECBCD32}" srcOrd="5" destOrd="0" presId="urn:microsoft.com/office/officeart/2005/8/layout/StepDownProcess"/>
    <dgm:cxn modelId="{38A2DFDE-06F1-6541-A496-56EBD17A8041}" type="presParOf" srcId="{F2F13E8E-EDF4-DC4D-BAD5-77DCAB87DFD8}" destId="{1569C775-272C-6548-9A7D-DB8117B7DC7F}" srcOrd="6" destOrd="0" presId="urn:microsoft.com/office/officeart/2005/8/layout/StepDownProcess"/>
    <dgm:cxn modelId="{E93A96E3-1C3F-1243-A9E2-1BCD6E10F4ED}" type="presParOf" srcId="{1569C775-272C-6548-9A7D-DB8117B7DC7F}" destId="{EDED6DF7-19EE-0442-B0AA-A4FC2E0D6092}" srcOrd="0" destOrd="0" presId="urn:microsoft.com/office/officeart/2005/8/layout/StepDownProcess"/>
    <dgm:cxn modelId="{4E93DFD4-ABC8-544E-B958-59FD7AE69281}" type="presParOf" srcId="{1569C775-272C-6548-9A7D-DB8117B7DC7F}" destId="{9E876551-F701-7240-9331-57D7671D9457}" srcOrd="1" destOrd="0" presId="urn:microsoft.com/office/officeart/2005/8/layout/StepDownProcess"/>
    <dgm:cxn modelId="{65668750-FF82-3047-B456-C57C5F08F143}" type="presParOf" srcId="{1569C775-272C-6548-9A7D-DB8117B7DC7F}" destId="{652F2246-FB3D-4646-B894-505619D84BC0}" srcOrd="2" destOrd="0" presId="urn:microsoft.com/office/officeart/2005/8/layout/StepDownProcess"/>
    <dgm:cxn modelId="{C3D1E8F1-AD4C-7A41-9618-FED0963038A1}" type="presParOf" srcId="{F2F13E8E-EDF4-DC4D-BAD5-77DCAB87DFD8}" destId="{1178C22D-1C81-934E-8027-5A2064F4C4ED}" srcOrd="7" destOrd="0" presId="urn:microsoft.com/office/officeart/2005/8/layout/StepDownProcess"/>
    <dgm:cxn modelId="{EA59A166-A523-5D43-AD6F-239900D4F0A8}" type="presParOf" srcId="{F2F13E8E-EDF4-DC4D-BAD5-77DCAB87DFD8}" destId="{0F0DF42D-5642-6B4D-B49C-6D13FBD6A710}" srcOrd="8" destOrd="0" presId="urn:microsoft.com/office/officeart/2005/8/layout/StepDownProcess"/>
    <dgm:cxn modelId="{100807A1-930F-3948-8CC7-D7FA0E580550}" type="presParOf" srcId="{0F0DF42D-5642-6B4D-B49C-6D13FBD6A710}" destId="{AE887DFD-C23E-184E-808D-5C8953EAF667}" srcOrd="0" destOrd="0" presId="urn:microsoft.com/office/officeart/2005/8/layout/StepDownProcess"/>
    <dgm:cxn modelId="{541CCC3C-D18A-9644-BCEA-B3AA76500584}" type="presParOf" srcId="{0F0DF42D-5642-6B4D-B49C-6D13FBD6A710}" destId="{C2656F99-7805-EF4C-88B4-83D7D98765F0}" srcOrd="1" destOrd="0" presId="urn:microsoft.com/office/officeart/2005/8/layout/StepDownProcess"/>
    <dgm:cxn modelId="{846E32A5-4986-EE42-8224-2BF505BBD59B}" type="presParOf" srcId="{0F0DF42D-5642-6B4D-B49C-6D13FBD6A710}" destId="{CF5AC071-3874-0649-BD0D-822DA56CA329}" srcOrd="2" destOrd="0" presId="urn:microsoft.com/office/officeart/2005/8/layout/StepDownProcess"/>
    <dgm:cxn modelId="{33A2DEDA-DB9C-154A-BC68-0229258DB042}" type="presParOf" srcId="{F2F13E8E-EDF4-DC4D-BAD5-77DCAB87DFD8}" destId="{18B54686-4336-8D40-8E83-03F301D5161B}" srcOrd="9" destOrd="0" presId="urn:microsoft.com/office/officeart/2005/8/layout/StepDownProcess"/>
    <dgm:cxn modelId="{22CB3E32-90E2-384C-8044-A8BCC914156F}" type="presParOf" srcId="{F2F13E8E-EDF4-DC4D-BAD5-77DCAB87DFD8}" destId="{E60F6428-CE66-3B44-A910-9BF5A7BF586F}" srcOrd="10" destOrd="0" presId="urn:microsoft.com/office/officeart/2005/8/layout/StepDownProcess"/>
    <dgm:cxn modelId="{6AA96E65-F9FD-1848-9AC3-6E1DA0E5880F}" type="presParOf" srcId="{E60F6428-CE66-3B44-A910-9BF5A7BF586F}" destId="{9A53F1DF-5A37-E446-B160-64E3AA041E8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73737-081F-FC47-A292-C31EA167EA87}">
      <dsp:nvSpPr>
        <dsp:cNvPr id="0" name=""/>
        <dsp:cNvSpPr/>
      </dsp:nvSpPr>
      <dsp:spPr>
        <a:xfrm rot="5400000">
          <a:off x="1064538" y="822829"/>
          <a:ext cx="708271" cy="8063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5517D-BE4F-4042-AEB3-5943DD974DC4}">
      <dsp:nvSpPr>
        <dsp:cNvPr id="0" name=""/>
        <dsp:cNvSpPr/>
      </dsp:nvSpPr>
      <dsp:spPr>
        <a:xfrm>
          <a:off x="876889" y="37695"/>
          <a:ext cx="1192312" cy="834580"/>
        </a:xfrm>
        <a:prstGeom prst="roundRect">
          <a:avLst>
            <a:gd name="adj" fmla="val 1667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Range compression</a:t>
          </a:r>
        </a:p>
      </dsp:txBody>
      <dsp:txXfrm>
        <a:off x="917637" y="78443"/>
        <a:ext cx="1110816" cy="753084"/>
      </dsp:txXfrm>
    </dsp:sp>
    <dsp:sp modelId="{8905AA0E-85FD-224B-A511-BD14EC20D111}">
      <dsp:nvSpPr>
        <dsp:cNvPr id="0" name=""/>
        <dsp:cNvSpPr/>
      </dsp:nvSpPr>
      <dsp:spPr>
        <a:xfrm>
          <a:off x="2188239" y="101696"/>
          <a:ext cx="2876227" cy="67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Range FFT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Range Matched filter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Range IFFT</a:t>
          </a:r>
        </a:p>
      </dsp:txBody>
      <dsp:txXfrm>
        <a:off x="2188239" y="101696"/>
        <a:ext cx="2876227" cy="674544"/>
      </dsp:txXfrm>
    </dsp:sp>
    <dsp:sp modelId="{AB655AC9-B42B-D640-9537-12036CD506B1}">
      <dsp:nvSpPr>
        <dsp:cNvPr id="0" name=""/>
        <dsp:cNvSpPr/>
      </dsp:nvSpPr>
      <dsp:spPr>
        <a:xfrm rot="5400000">
          <a:off x="2535265" y="1760338"/>
          <a:ext cx="708271" cy="8063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693"/>
            <a:satOff val="26"/>
            <a:lumOff val="-8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BD161-932B-2D49-A6F7-0C90051537D6}">
      <dsp:nvSpPr>
        <dsp:cNvPr id="0" name=""/>
        <dsp:cNvSpPr/>
      </dsp:nvSpPr>
      <dsp:spPr>
        <a:xfrm>
          <a:off x="2347616" y="975204"/>
          <a:ext cx="1192312" cy="834580"/>
        </a:xfrm>
        <a:prstGeom prst="roundRect">
          <a:avLst>
            <a:gd name="adj" fmla="val 16670"/>
          </a:avLst>
        </a:prstGeom>
        <a:solidFill>
          <a:schemeClr val="accent4">
            <a:shade val="50000"/>
            <a:hueOff val="188844"/>
            <a:satOff val="-26125"/>
            <a:lumOff val="205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Azimuth FFT</a:t>
          </a:r>
        </a:p>
      </dsp:txBody>
      <dsp:txXfrm>
        <a:off x="2388364" y="1015952"/>
        <a:ext cx="1110816" cy="753084"/>
      </dsp:txXfrm>
    </dsp:sp>
    <dsp:sp modelId="{82080263-D9E7-9B4E-B167-82FCC78AEF7F}">
      <dsp:nvSpPr>
        <dsp:cNvPr id="0" name=""/>
        <dsp:cNvSpPr/>
      </dsp:nvSpPr>
      <dsp:spPr>
        <a:xfrm>
          <a:off x="3557207" y="1077108"/>
          <a:ext cx="2234128" cy="67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Data in the Range-Doppler Domain</a:t>
          </a:r>
        </a:p>
      </dsp:txBody>
      <dsp:txXfrm>
        <a:off x="3557207" y="1077108"/>
        <a:ext cx="2234128" cy="674544"/>
      </dsp:txXfrm>
    </dsp:sp>
    <dsp:sp modelId="{C49ED5FD-52A0-A441-8866-3D20DDF8C959}">
      <dsp:nvSpPr>
        <dsp:cNvPr id="0" name=""/>
        <dsp:cNvSpPr/>
      </dsp:nvSpPr>
      <dsp:spPr>
        <a:xfrm rot="5400000">
          <a:off x="4005991" y="2697847"/>
          <a:ext cx="708271" cy="8063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1387"/>
            <a:satOff val="53"/>
            <a:lumOff val="-16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48290-796F-304D-867C-35E1E692176B}">
      <dsp:nvSpPr>
        <dsp:cNvPr id="0" name=""/>
        <dsp:cNvSpPr/>
      </dsp:nvSpPr>
      <dsp:spPr>
        <a:xfrm>
          <a:off x="3818342" y="1912713"/>
          <a:ext cx="1192312" cy="834580"/>
        </a:xfrm>
        <a:prstGeom prst="roundRect">
          <a:avLst>
            <a:gd name="adj" fmla="val 16670"/>
          </a:avLst>
        </a:prstGeom>
        <a:solidFill>
          <a:schemeClr val="accent4">
            <a:shade val="50000"/>
            <a:hueOff val="377687"/>
            <a:satOff val="-52250"/>
            <a:lumOff val="4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RCMC</a:t>
          </a:r>
        </a:p>
      </dsp:txBody>
      <dsp:txXfrm>
        <a:off x="3859090" y="1953461"/>
        <a:ext cx="1110816" cy="753084"/>
      </dsp:txXfrm>
    </dsp:sp>
    <dsp:sp modelId="{6ECA91A4-DDC1-9A4E-B7F7-A92756197337}">
      <dsp:nvSpPr>
        <dsp:cNvPr id="0" name=""/>
        <dsp:cNvSpPr/>
      </dsp:nvSpPr>
      <dsp:spPr>
        <a:xfrm>
          <a:off x="5064463" y="1976606"/>
          <a:ext cx="1924364" cy="67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Interpolation or phase compensation</a:t>
          </a:r>
        </a:p>
      </dsp:txBody>
      <dsp:txXfrm>
        <a:off x="5064463" y="1976606"/>
        <a:ext cx="1924364" cy="674544"/>
      </dsp:txXfrm>
    </dsp:sp>
    <dsp:sp modelId="{EDED6DF7-19EE-0442-B0AA-A4FC2E0D6092}">
      <dsp:nvSpPr>
        <dsp:cNvPr id="0" name=""/>
        <dsp:cNvSpPr/>
      </dsp:nvSpPr>
      <dsp:spPr>
        <a:xfrm rot="5400000">
          <a:off x="5476718" y="3635356"/>
          <a:ext cx="708271" cy="8063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2080"/>
            <a:satOff val="79"/>
            <a:lumOff val="-24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76551-F701-7240-9331-57D7671D9457}">
      <dsp:nvSpPr>
        <dsp:cNvPr id="0" name=""/>
        <dsp:cNvSpPr/>
      </dsp:nvSpPr>
      <dsp:spPr>
        <a:xfrm>
          <a:off x="5289069" y="2850222"/>
          <a:ext cx="1192312" cy="834580"/>
        </a:xfrm>
        <a:prstGeom prst="roundRect">
          <a:avLst>
            <a:gd name="adj" fmla="val 16670"/>
          </a:avLst>
        </a:prstGeom>
        <a:solidFill>
          <a:schemeClr val="accent4">
            <a:shade val="50000"/>
            <a:hueOff val="566531"/>
            <a:satOff val="-78375"/>
            <a:lumOff val="615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Azimuth Compression</a:t>
          </a:r>
        </a:p>
      </dsp:txBody>
      <dsp:txXfrm>
        <a:off x="5329817" y="2890970"/>
        <a:ext cx="1110816" cy="753084"/>
      </dsp:txXfrm>
    </dsp:sp>
    <dsp:sp modelId="{652F2246-FB3D-4646-B894-505619D84BC0}">
      <dsp:nvSpPr>
        <dsp:cNvPr id="0" name=""/>
        <dsp:cNvSpPr/>
      </dsp:nvSpPr>
      <dsp:spPr>
        <a:xfrm>
          <a:off x="6520270" y="2918668"/>
          <a:ext cx="1525386" cy="67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Azimuth Matched Filter</a:t>
          </a:r>
        </a:p>
      </dsp:txBody>
      <dsp:txXfrm>
        <a:off x="6520270" y="2918668"/>
        <a:ext cx="1525386" cy="674544"/>
      </dsp:txXfrm>
    </dsp:sp>
    <dsp:sp modelId="{AE887DFD-C23E-184E-808D-5C8953EAF667}">
      <dsp:nvSpPr>
        <dsp:cNvPr id="0" name=""/>
        <dsp:cNvSpPr/>
      </dsp:nvSpPr>
      <dsp:spPr>
        <a:xfrm rot="5400000">
          <a:off x="6947445" y="4572865"/>
          <a:ext cx="708271" cy="80634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2773"/>
            <a:satOff val="106"/>
            <a:lumOff val="-3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56F99-7805-EF4C-88B4-83D7D98765F0}">
      <dsp:nvSpPr>
        <dsp:cNvPr id="0" name=""/>
        <dsp:cNvSpPr/>
      </dsp:nvSpPr>
      <dsp:spPr>
        <a:xfrm>
          <a:off x="6759796" y="3787731"/>
          <a:ext cx="1192312" cy="834580"/>
        </a:xfrm>
        <a:prstGeom prst="roundRect">
          <a:avLst>
            <a:gd name="adj" fmla="val 16670"/>
          </a:avLst>
        </a:prstGeom>
        <a:solidFill>
          <a:schemeClr val="accent4">
            <a:shade val="50000"/>
            <a:hueOff val="377687"/>
            <a:satOff val="-52250"/>
            <a:lumOff val="4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Azimuth IFFT</a:t>
          </a:r>
        </a:p>
      </dsp:txBody>
      <dsp:txXfrm>
        <a:off x="6800544" y="3828479"/>
        <a:ext cx="1110816" cy="753084"/>
      </dsp:txXfrm>
    </dsp:sp>
    <dsp:sp modelId="{CF5AC071-3874-0649-BD0D-822DA56CA329}">
      <dsp:nvSpPr>
        <dsp:cNvPr id="0" name=""/>
        <dsp:cNvSpPr/>
      </dsp:nvSpPr>
      <dsp:spPr>
        <a:xfrm>
          <a:off x="8012065" y="3851516"/>
          <a:ext cx="1773181" cy="67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Brings the data back in the 2D range/cross-range domain</a:t>
          </a:r>
        </a:p>
      </dsp:txBody>
      <dsp:txXfrm>
        <a:off x="8012065" y="3851516"/>
        <a:ext cx="1773181" cy="674544"/>
      </dsp:txXfrm>
    </dsp:sp>
    <dsp:sp modelId="{9A53F1DF-5A37-E446-B160-64E3AA041E8D}">
      <dsp:nvSpPr>
        <dsp:cNvPr id="0" name=""/>
        <dsp:cNvSpPr/>
      </dsp:nvSpPr>
      <dsp:spPr>
        <a:xfrm>
          <a:off x="8230522" y="4725240"/>
          <a:ext cx="1192312" cy="834580"/>
        </a:xfrm>
        <a:prstGeom prst="roundRect">
          <a:avLst>
            <a:gd name="adj" fmla="val 16670"/>
          </a:avLst>
        </a:prstGeom>
        <a:solidFill>
          <a:schemeClr val="accent4">
            <a:shade val="50000"/>
            <a:hueOff val="188844"/>
            <a:satOff val="-26125"/>
            <a:lumOff val="205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Focused Image</a:t>
          </a:r>
        </a:p>
      </dsp:txBody>
      <dsp:txXfrm>
        <a:off x="8271270" y="4765988"/>
        <a:ext cx="1110816" cy="753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1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9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05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53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1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01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25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56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45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21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45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18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54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38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8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15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5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07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9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1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85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84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0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82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72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84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92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6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83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3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08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04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2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1661159"/>
            <a:ext cx="10075479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2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4657CDC-790B-5B43-A1E2-05ACC7341B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61020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3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1C06C6-61D8-E14E-B26A-EC6DF13C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665017"/>
            <a:ext cx="10075479" cy="57538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3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67AB8-F1BD-8C4B-9148-198F7FCF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683755"/>
            <a:ext cx="9753600" cy="122322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>
              <a:defRPr spc="0"/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E6C14DE-F4F4-A44E-8CFA-84E77258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47" y="4061012"/>
            <a:ext cx="9778253" cy="23578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28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spc="300" dirty="0">
                <a:latin typeface="Arial" panose="020B0604020202020204" pitchFamily="34" charset="0"/>
                <a:cs typeface="Arial" panose="020B0604020202020204" pitchFamily="34" charset="0"/>
              </a:rPr>
              <a:t>   THE UNIVERSITY OF STRATHCLYDE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80" r:id="rId6"/>
    <p:sldLayoutId id="2147484081" r:id="rId7"/>
    <p:sldLayoutId id="2147484079" r:id="rId8"/>
    <p:sldLayoutId id="2147484014" r:id="rId9"/>
    <p:sldLayoutId id="2147484015" r:id="rId10"/>
    <p:sldLayoutId id="2147484073" r:id="rId11"/>
    <p:sldLayoutId id="2147484074" r:id="rId12"/>
    <p:sldLayoutId id="2147484076" r:id="rId13"/>
    <p:sldLayoutId id="2147484016" r:id="rId14"/>
    <p:sldLayoutId id="2147484048" r:id="rId15"/>
    <p:sldLayoutId id="2147484024" r:id="rId16"/>
    <p:sldLayoutId id="2147484078" r:id="rId17"/>
    <p:sldLayoutId id="2147484029" r:id="rId18"/>
    <p:sldLayoutId id="2147484075" r:id="rId19"/>
    <p:sldLayoutId id="2147484040" r:id="rId20"/>
    <p:sldLayoutId id="2147484030" r:id="rId21"/>
    <p:sldLayoutId id="2147484031" r:id="rId22"/>
    <p:sldLayoutId id="2147484032" r:id="rId23"/>
    <p:sldLayoutId id="2147484077" r:id="rId24"/>
    <p:sldLayoutId id="2147484036" r:id="rId25"/>
    <p:sldLayoutId id="2147484044" r:id="rId26"/>
    <p:sldLayoutId id="2147484046" r:id="rId27"/>
    <p:sldLayoutId id="2147484049" r:id="rId28"/>
    <p:sldLayoutId id="2147484050" r:id="rId29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02060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armine.clemente@strath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carmine.clemente@strath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WIRYnS9YT0?start=5&amp;feature=oembed" TargetMode="Externa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YJF7_n9kJd8?start=5&amp;feature=oembed" TargetMode="External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emf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EkxWg5BRsTQ?start=4&amp;feature=oembed" TargetMode="External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JyRUsriAbT0?start=4&amp;feature=oembed" TargetMode="Externa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carmine.clemente@strath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632" y="-296696"/>
            <a:ext cx="12373264" cy="71546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011864" y="1817649"/>
            <a:ext cx="10093545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0" dirty="0">
                <a:solidFill>
                  <a:schemeClr val="bg1"/>
                </a:solidFill>
              </a:rPr>
              <a:t>Synthetic Aperture Radar</a:t>
            </a:r>
          </a:p>
          <a:p>
            <a:endParaRPr lang="en-US" sz="4000" spc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2221" y="4722550"/>
            <a:ext cx="9138261" cy="4277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Dr Carmine Clemente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CF1343-3F0C-3274-74D3-0C52632B18E2}"/>
              </a:ext>
            </a:extLst>
          </p:cNvPr>
          <p:cNvSpPr txBox="1"/>
          <p:nvPr/>
        </p:nvSpPr>
        <p:spPr>
          <a:xfrm>
            <a:off x="4900573" y="5150296"/>
            <a:ext cx="9885386" cy="4277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A214D-6DCC-C5DC-FCAB-6F59B5D5005E}"/>
              </a:ext>
            </a:extLst>
          </p:cNvPr>
          <p:cNvSpPr txBox="1"/>
          <p:nvPr/>
        </p:nvSpPr>
        <p:spPr>
          <a:xfrm>
            <a:off x="492740" y="6352201"/>
            <a:ext cx="9138261" cy="4277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Original SAR image courtesy of Capella Space</a:t>
            </a:r>
          </a:p>
        </p:txBody>
      </p:sp>
    </p:spTree>
    <p:extLst>
      <p:ext uri="{BB962C8B-B14F-4D97-AF65-F5344CB8AC3E}">
        <p14:creationId xmlns:p14="http://schemas.microsoft.com/office/powerpoint/2010/main" val="929508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SAR Geometry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41360B4A-A262-8411-A609-E64CACEC6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7" b="3869"/>
          <a:stretch/>
        </p:blipFill>
        <p:spPr bwMode="auto">
          <a:xfrm>
            <a:off x="1404624" y="1000580"/>
            <a:ext cx="10534769" cy="585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87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Azimuth </a:t>
            </a:r>
            <a:r>
              <a:rPr lang="en-US" sz="3600" kern="1200" spc="0" baseline="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behaviour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113BAE6D-1E4E-004E-97B2-13959F2D51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8" b="11979"/>
          <a:stretch/>
        </p:blipFill>
        <p:spPr bwMode="auto">
          <a:xfrm>
            <a:off x="1147379" y="1136072"/>
            <a:ext cx="10332724" cy="524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CF373-1555-FAEA-15F7-51CCF7AB58CB}"/>
              </a:ext>
            </a:extLst>
          </p:cNvPr>
          <p:cNvSpPr txBox="1"/>
          <p:nvPr/>
        </p:nvSpPr>
        <p:spPr>
          <a:xfrm>
            <a:off x="1578192" y="6379998"/>
            <a:ext cx="9035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The Doppler introduces a linear Frequency Modulation in Azimuth</a:t>
            </a:r>
          </a:p>
        </p:txBody>
      </p:sp>
    </p:spTree>
    <p:extLst>
      <p:ext uri="{BB962C8B-B14F-4D97-AF65-F5344CB8AC3E}">
        <p14:creationId xmlns:p14="http://schemas.microsoft.com/office/powerpoint/2010/main" val="9021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Synthetic Antenna Length</a:t>
            </a:r>
          </a:p>
          <a:p>
            <a:pPr>
              <a:spcAft>
                <a:spcPts val="600"/>
              </a:spcAft>
            </a:pP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83D360D7-8ABD-2755-F861-5B0D116D6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t="36898" r="-163" b="12622"/>
          <a:stretch/>
        </p:blipFill>
        <p:spPr bwMode="auto">
          <a:xfrm>
            <a:off x="1946564" y="3155506"/>
            <a:ext cx="8492836" cy="321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35AA1-6FB1-F14E-2872-B2B70E0F0EF2}"/>
              </a:ext>
            </a:extLst>
          </p:cNvPr>
          <p:cNvSpPr txBox="1"/>
          <p:nvPr/>
        </p:nvSpPr>
        <p:spPr>
          <a:xfrm>
            <a:off x="1233055" y="1662545"/>
            <a:ext cx="10640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Synthetic Antenna Length is the space travelled by the sensor while the target is in its footprint. </a:t>
            </a:r>
          </a:p>
        </p:txBody>
      </p:sp>
    </p:spTree>
    <p:extLst>
      <p:ext uri="{BB962C8B-B14F-4D97-AF65-F5344CB8AC3E}">
        <p14:creationId xmlns:p14="http://schemas.microsoft.com/office/powerpoint/2010/main" val="31214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Synthetic Antenna Length</a:t>
            </a:r>
          </a:p>
          <a:p>
            <a:pPr>
              <a:spcAft>
                <a:spcPts val="600"/>
              </a:spcAft>
            </a:pP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3DE409CD-27AF-D0D0-5DDE-EE9A94B5F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t="19108" r="3289" b="4529"/>
          <a:stretch/>
        </p:blipFill>
        <p:spPr bwMode="auto">
          <a:xfrm>
            <a:off x="1404624" y="1000581"/>
            <a:ext cx="9948066" cy="581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58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Azimuth Resolution </a:t>
            </a:r>
          </a:p>
          <a:p>
            <a:pPr>
              <a:spcAft>
                <a:spcPts val="600"/>
              </a:spcAft>
            </a:pP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49923F86-7DE0-20FA-4861-FE972C2D25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4" t="20549" b="3765"/>
          <a:stretch/>
        </p:blipFill>
        <p:spPr bwMode="auto">
          <a:xfrm>
            <a:off x="5962613" y="1011966"/>
            <a:ext cx="5872056" cy="539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318AC8-CF6D-79A6-8CB9-A5A019D9A885}"/>
              </a:ext>
            </a:extLst>
          </p:cNvPr>
          <p:cNvCxnSpPr/>
          <p:nvPr/>
        </p:nvCxnSpPr>
        <p:spPr>
          <a:xfrm>
            <a:off x="1404624" y="5777345"/>
            <a:ext cx="43311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42DEC4-FF30-8FC8-F241-C0D178B7FD25}"/>
              </a:ext>
            </a:extLst>
          </p:cNvPr>
          <p:cNvCxnSpPr/>
          <p:nvPr/>
        </p:nvCxnSpPr>
        <p:spPr>
          <a:xfrm>
            <a:off x="1780468" y="5999018"/>
            <a:ext cx="3579469" cy="0"/>
          </a:xfrm>
          <a:prstGeom prst="line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BA4123-E7E8-E0EF-5ABF-B2F03F752BCB}"/>
                  </a:ext>
                </a:extLst>
              </p:cNvPr>
              <p:cNvSpPr txBox="1"/>
              <p:nvPr/>
            </p:nvSpPr>
            <p:spPr>
              <a:xfrm>
                <a:off x="2687782" y="6131576"/>
                <a:ext cx="1742785" cy="5898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C00000"/>
                    </a:solidFill>
                  </a:rPr>
                  <a:t>Footprint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BA4123-E7E8-E0EF-5ABF-B2F03F752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782" y="6131576"/>
                <a:ext cx="1742785" cy="589841"/>
              </a:xfrm>
              <a:prstGeom prst="rect">
                <a:avLst/>
              </a:prstGeom>
              <a:blipFill>
                <a:blip r:embed="rId4"/>
                <a:stretch>
                  <a:fillRect l="-434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D856AB-1D5B-08E7-0CB1-44487EB32BDD}"/>
              </a:ext>
            </a:extLst>
          </p:cNvPr>
          <p:cNvCxnSpPr>
            <a:cxnSpLocks/>
          </p:cNvCxnSpPr>
          <p:nvPr/>
        </p:nvCxnSpPr>
        <p:spPr>
          <a:xfrm flipV="1">
            <a:off x="1808178" y="1622508"/>
            <a:ext cx="1509986" cy="415483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A0D07-5C69-9219-BAD1-E6044D9E12EF}"/>
              </a:ext>
            </a:extLst>
          </p:cNvPr>
          <p:cNvCxnSpPr>
            <a:cxnSpLocks/>
          </p:cNvCxnSpPr>
          <p:nvPr/>
        </p:nvCxnSpPr>
        <p:spPr>
          <a:xfrm flipH="1" flipV="1">
            <a:off x="3325090" y="1622508"/>
            <a:ext cx="1704110" cy="415483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390939-FAF4-F209-2CBF-A89DDCE3186D}"/>
              </a:ext>
            </a:extLst>
          </p:cNvPr>
          <p:cNvCxnSpPr>
            <a:cxnSpLocks/>
          </p:cNvCxnSpPr>
          <p:nvPr/>
        </p:nvCxnSpPr>
        <p:spPr>
          <a:xfrm flipH="1">
            <a:off x="2403762" y="1622508"/>
            <a:ext cx="184265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0217B15-BCB8-C3E1-F834-9BE9856CC3CB}"/>
              </a:ext>
            </a:extLst>
          </p:cNvPr>
          <p:cNvSpPr/>
          <p:nvPr/>
        </p:nvSpPr>
        <p:spPr>
          <a:xfrm>
            <a:off x="3075709" y="1427018"/>
            <a:ext cx="494493" cy="195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172F8F-7306-B960-403E-BCE73CDC3528}"/>
                  </a:ext>
                </a:extLst>
              </p:cNvPr>
              <p:cNvSpPr txBox="1"/>
              <p:nvPr/>
            </p:nvSpPr>
            <p:spPr>
              <a:xfrm>
                <a:off x="1896923" y="929852"/>
                <a:ext cx="334655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C00000"/>
                    </a:solidFill>
                  </a:rPr>
                  <a:t>Real aperture length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172F8F-7306-B960-403E-BCE73CDC3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923" y="929852"/>
                <a:ext cx="3346557" cy="430887"/>
              </a:xfrm>
              <a:prstGeom prst="rect">
                <a:avLst/>
              </a:prstGeom>
              <a:blipFill>
                <a:blip r:embed="rId5"/>
                <a:stretch>
                  <a:fillRect l="-2273"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5B2FF3-C3F1-21BB-B5EA-385C36429DAD}"/>
                  </a:ext>
                </a:extLst>
              </p:cNvPr>
              <p:cNvSpPr txBox="1"/>
              <p:nvPr/>
            </p:nvSpPr>
            <p:spPr>
              <a:xfrm>
                <a:off x="1205502" y="2363103"/>
                <a:ext cx="150998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C00000"/>
                    </a:solidFill>
                  </a:rPr>
                  <a:t>Platform velocity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5B2FF3-C3F1-21BB-B5EA-385C36429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02" y="2363103"/>
                <a:ext cx="1509987" cy="1107996"/>
              </a:xfrm>
              <a:prstGeom prst="rect">
                <a:avLst/>
              </a:prstGeom>
              <a:blipFill>
                <a:blip r:embed="rId6"/>
                <a:stretch>
                  <a:fillRect l="-1681" t="-4545" r="-840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00DEAD-0396-07D9-694C-90BF2C896CCB}"/>
                  </a:ext>
                </a:extLst>
              </p:cNvPr>
              <p:cNvSpPr txBox="1"/>
              <p:nvPr/>
            </p:nvSpPr>
            <p:spPr>
              <a:xfrm>
                <a:off x="2466109" y="3400132"/>
                <a:ext cx="1704110" cy="928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C00000"/>
                    </a:solidFill>
                  </a:rPr>
                  <a:t>Beamwidth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GB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00DEAD-0396-07D9-694C-90BF2C896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09" y="3400132"/>
                <a:ext cx="1704110" cy="928396"/>
              </a:xfrm>
              <a:prstGeom prst="rect">
                <a:avLst/>
              </a:prstGeom>
              <a:blipFill>
                <a:blip r:embed="rId7"/>
                <a:stretch>
                  <a:fillRect l="-741" t="-405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DACB5351-C800-9771-EAFE-EAAC58DB9835}"/>
              </a:ext>
            </a:extLst>
          </p:cNvPr>
          <p:cNvSpPr/>
          <p:nvPr/>
        </p:nvSpPr>
        <p:spPr>
          <a:xfrm rot="6845196">
            <a:off x="2762067" y="1424796"/>
            <a:ext cx="888908" cy="1237298"/>
          </a:xfrm>
          <a:prstGeom prst="arc">
            <a:avLst>
              <a:gd name="adj1" fmla="val 17173353"/>
              <a:gd name="adj2" fmla="val 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7495DEC-9991-84C5-1511-AE74F10CA10B}"/>
              </a:ext>
            </a:extLst>
          </p:cNvPr>
          <p:cNvSpPr/>
          <p:nvPr/>
        </p:nvSpPr>
        <p:spPr>
          <a:xfrm rot="7367026">
            <a:off x="2852606" y="1456702"/>
            <a:ext cx="836340" cy="1007795"/>
          </a:xfrm>
          <a:prstGeom prst="arc">
            <a:avLst>
              <a:gd name="adj1" fmla="val 17173353"/>
              <a:gd name="adj2" fmla="val 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6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SAR Demodulated Baseband Signal</a:t>
            </a: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BB8B6B40-DBFD-C93E-D64F-D57667536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t="25383" r="142" b="8374"/>
          <a:stretch/>
        </p:blipFill>
        <p:spPr bwMode="auto">
          <a:xfrm>
            <a:off x="1141389" y="875890"/>
            <a:ext cx="11779135" cy="585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9EE78F-6852-E667-51A8-399A928EAFA3}"/>
                  </a:ext>
                </a:extLst>
              </p:cNvPr>
              <p:cNvSpPr txBox="1"/>
              <p:nvPr/>
            </p:nvSpPr>
            <p:spPr>
              <a:xfrm flipH="1">
                <a:off x="1565564" y="1125276"/>
                <a:ext cx="10986654" cy="83099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In most of the cases a SAR transmits a linear frequency modulated signal (chirp) characterized by 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9EE78F-6852-E667-51A8-399A928EA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65564" y="1125276"/>
                <a:ext cx="10986654" cy="830997"/>
              </a:xfrm>
              <a:prstGeom prst="rect">
                <a:avLst/>
              </a:prstGeom>
              <a:blipFill>
                <a:blip r:embed="rId4"/>
                <a:stretch>
                  <a:fillRect l="-924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89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Ambiguities and PRF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2B2E6-4DA9-20CA-4A84-F0E43E229827}"/>
              </a:ext>
            </a:extLst>
          </p:cNvPr>
          <p:cNvSpPr txBox="1"/>
          <p:nvPr/>
        </p:nvSpPr>
        <p:spPr>
          <a:xfrm>
            <a:off x="1288472" y="1843950"/>
            <a:ext cx="985058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500" dirty="0"/>
              <a:t>As seen for the generic radar case, also SAR design should cope with </a:t>
            </a:r>
            <a:r>
              <a:rPr lang="en-US" sz="2500" b="1" dirty="0">
                <a:solidFill>
                  <a:srgbClr val="0070C0"/>
                </a:solidFill>
              </a:rPr>
              <a:t>the maximum unambiguous range</a:t>
            </a:r>
            <a:r>
              <a:rPr lang="en-US" sz="2500" dirty="0"/>
              <a:t>; </a:t>
            </a:r>
            <a:br>
              <a:rPr lang="en-US" sz="2500" dirty="0"/>
            </a:br>
            <a:endParaRPr lang="en-US" sz="25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500" dirty="0"/>
              <a:t>In addition as it necessarily requires to handle a </a:t>
            </a:r>
            <a:r>
              <a:rPr lang="en-US" sz="2500" b="1" dirty="0">
                <a:solidFill>
                  <a:srgbClr val="0070C0"/>
                </a:solidFill>
              </a:rPr>
              <a:t>certain Doppler bandwidth </a:t>
            </a:r>
            <a:r>
              <a:rPr lang="en-US" sz="2500" dirty="0"/>
              <a:t>the PRF must be designed so that it can handle that too;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C00000"/>
                </a:solidFill>
              </a:rPr>
              <a:t>The PRF must be selected so that it gives us unambiguous azimuth and a reasonable unambiguous range at the same time!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212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Ambiguities and PRF Selection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E1E707-A9F2-45F9-F573-F948C6138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12" b="5027"/>
          <a:stretch/>
        </p:blipFill>
        <p:spPr bwMode="auto">
          <a:xfrm>
            <a:off x="1404624" y="1771049"/>
            <a:ext cx="10449892" cy="390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F32258A-8AEA-DC60-39D6-B473E550FD50}"/>
              </a:ext>
            </a:extLst>
          </p:cNvPr>
          <p:cNvGrpSpPr/>
          <p:nvPr/>
        </p:nvGrpSpPr>
        <p:grpSpPr>
          <a:xfrm>
            <a:off x="5749638" y="1155434"/>
            <a:ext cx="5647700" cy="1490784"/>
            <a:chOff x="5749638" y="1155434"/>
            <a:chExt cx="5647700" cy="14907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F7813A-665D-992D-456A-591038558DD8}"/>
                </a:ext>
              </a:extLst>
            </p:cNvPr>
            <p:cNvSpPr txBox="1"/>
            <p:nvPr/>
          </p:nvSpPr>
          <p:spPr>
            <a:xfrm>
              <a:off x="5749638" y="1155434"/>
              <a:ext cx="56477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</a:rPr>
                <a:t>Azimuth ambiguity  - Sufficient sampling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34BE5D-CDD6-01F4-305D-8E31FDEE858E}"/>
                </a:ext>
              </a:extLst>
            </p:cNvPr>
            <p:cNvCxnSpPr/>
            <p:nvPr/>
          </p:nvCxnSpPr>
          <p:spPr>
            <a:xfrm>
              <a:off x="7938655" y="1586321"/>
              <a:ext cx="634833" cy="1059897"/>
            </a:xfrm>
            <a:prstGeom prst="straightConnector1">
              <a:avLst/>
            </a:prstGeom>
            <a:ln w="412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CA860-1718-6F0A-2316-BD012BB96F9C}"/>
              </a:ext>
            </a:extLst>
          </p:cNvPr>
          <p:cNvGrpSpPr/>
          <p:nvPr/>
        </p:nvGrpSpPr>
        <p:grpSpPr>
          <a:xfrm>
            <a:off x="5971309" y="4862945"/>
            <a:ext cx="5777544" cy="1845117"/>
            <a:chOff x="5971309" y="4862945"/>
            <a:chExt cx="5777544" cy="18451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4319E7-F3A9-C2F4-C9ED-7A6C7BB564EA}"/>
                </a:ext>
              </a:extLst>
            </p:cNvPr>
            <p:cNvSpPr txBox="1"/>
            <p:nvPr/>
          </p:nvSpPr>
          <p:spPr>
            <a:xfrm>
              <a:off x="5971309" y="5938621"/>
              <a:ext cx="57775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C00000"/>
                  </a:solidFill>
                </a:rPr>
                <a:t>Range Ambiguity </a:t>
              </a:r>
            </a:p>
            <a:p>
              <a:pPr algn="ctr"/>
              <a:r>
                <a:rPr lang="en-US" sz="2200" b="1" dirty="0">
                  <a:solidFill>
                    <a:srgbClr val="C00000"/>
                  </a:solidFill>
                </a:rPr>
                <a:t> Sufficient time spacing between samples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C3CD5CA-AA4E-A095-00D5-A6E675D71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0081" y="4862945"/>
              <a:ext cx="450174" cy="1075676"/>
            </a:xfrm>
            <a:prstGeom prst="straightConnector1">
              <a:avLst/>
            </a:prstGeom>
            <a:ln w="412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3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0070C0"/>
                </a:solidFill>
              </a:rPr>
              <a:t>SAR Equation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513A7-B7BA-D0C1-C562-BA604A3925A1}"/>
              </a:ext>
            </a:extLst>
          </p:cNvPr>
          <p:cNvSpPr txBox="1"/>
          <p:nvPr/>
        </p:nvSpPr>
        <p:spPr>
          <a:xfrm>
            <a:off x="1117861" y="1282845"/>
            <a:ext cx="106490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signal-to-noise ratio (SNR) for a single point scatterer in a SAR scene may be</a:t>
            </a:r>
          </a:p>
          <a:p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written in terms of the cross-range resolution:</a:t>
            </a:r>
          </a:p>
          <a:p>
            <a:endParaRPr lang="en-US" dirty="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F1B3E3-61C4-DDDE-1094-99FBBB943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24" y="3123949"/>
            <a:ext cx="4178758" cy="1310983"/>
          </a:xfrm>
          <a:prstGeom prst="rect">
            <a:avLst/>
          </a:prstGeom>
        </p:spPr>
      </p:pic>
      <p:pic>
        <p:nvPicPr>
          <p:cNvPr id="7" name="Picture 6" descr="A list of data on a white background&#10;&#10;Description automatically generated">
            <a:extLst>
              <a:ext uri="{FF2B5EF4-FFF2-40B4-BE49-F238E27FC236}">
                <a16:creationId xmlns:a16="http://schemas.microsoft.com/office/drawing/2014/main" id="{A6B5DE1F-3EAA-2A40-A5D2-6DC7B7B31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82" y="2404185"/>
            <a:ext cx="4815485" cy="3580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D5FEFE-C7BD-A75C-D920-B7A1CB225BDD}"/>
              </a:ext>
            </a:extLst>
          </p:cNvPr>
          <p:cNvSpPr txBox="1"/>
          <p:nvPr/>
        </p:nvSpPr>
        <p:spPr>
          <a:xfrm>
            <a:off x="1404624" y="53205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For distributed targets, such as clutter, the radar cross section may be written in terms of the range and cross-range resolutions as</a:t>
            </a:r>
          </a:p>
        </p:txBody>
      </p:sp>
    </p:spTree>
    <p:extLst>
      <p:ext uri="{BB962C8B-B14F-4D97-AF65-F5344CB8AC3E}">
        <p14:creationId xmlns:p14="http://schemas.microsoft.com/office/powerpoint/2010/main" val="1603534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0070C0"/>
                </a:solidFill>
              </a:rPr>
              <a:t>SAR Equation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F1B3E3-61C4-DDDE-1094-99FBBB943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28" y="4268084"/>
            <a:ext cx="4178758" cy="1310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D5FEFE-C7BD-A75C-D920-B7A1CB225BDD}"/>
              </a:ext>
            </a:extLst>
          </p:cNvPr>
          <p:cNvSpPr txBox="1"/>
          <p:nvPr/>
        </p:nvSpPr>
        <p:spPr>
          <a:xfrm>
            <a:off x="1141387" y="1420267"/>
            <a:ext cx="103387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000000"/>
                </a:solidFill>
                <a:effectLst/>
                <a:latin typeface="Helvetica" pitchFamily="2" charset="0"/>
              </a:rPr>
              <a:t>For distributed targets, such as clutter, the radar cross section may be written in terms of the range and cross-range resolutions as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71BF113-94D9-51CF-354E-D8F0D279E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21" y="2400161"/>
            <a:ext cx="3069446" cy="869950"/>
          </a:xfrm>
          <a:prstGeom prst="rect">
            <a:avLst/>
          </a:prstGeom>
        </p:spPr>
      </p:pic>
      <p:pic>
        <p:nvPicPr>
          <p:cNvPr id="10" name="Picture 9" descr="A black text with a line&#10;&#10;Description automatically generated">
            <a:extLst>
              <a:ext uri="{FF2B5EF4-FFF2-40B4-BE49-F238E27FC236}">
                <a16:creationId xmlns:a16="http://schemas.microsoft.com/office/drawing/2014/main" id="{F84334B7-B05B-B597-D500-C6616D905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84" y="4362001"/>
            <a:ext cx="4192118" cy="121706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DA1BD27-EFC3-D271-DA2A-373EABAD8A58}"/>
              </a:ext>
            </a:extLst>
          </p:cNvPr>
          <p:cNvSpPr/>
          <p:nvPr/>
        </p:nvSpPr>
        <p:spPr>
          <a:xfrm>
            <a:off x="5659581" y="4665735"/>
            <a:ext cx="1565564" cy="6927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2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CF1343-3F0C-3274-74D3-0C52632B18E2}"/>
              </a:ext>
            </a:extLst>
          </p:cNvPr>
          <p:cNvSpPr txBox="1"/>
          <p:nvPr/>
        </p:nvSpPr>
        <p:spPr>
          <a:xfrm>
            <a:off x="1598658" y="6155997"/>
            <a:ext cx="9885386" cy="4277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bridge over a city&#10;&#10;Description automatically generated">
            <a:extLst>
              <a:ext uri="{FF2B5EF4-FFF2-40B4-BE49-F238E27FC236}">
                <a16:creationId xmlns:a16="http://schemas.microsoft.com/office/drawing/2014/main" id="{5650A867-DAAE-0C5F-A7D7-26044FE3E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61" y="-115718"/>
            <a:ext cx="12249661" cy="7089435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3944256" y="3192031"/>
            <a:ext cx="10093545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0" dirty="0">
                <a:solidFill>
                  <a:schemeClr val="bg1"/>
                </a:solidFill>
              </a:rPr>
              <a:t>SAR Principles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61641" y="4032395"/>
            <a:ext cx="9138261" cy="4277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Dr Carmine Clemente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B44AA-780F-A61C-287D-F2AE4787E64E}"/>
              </a:ext>
            </a:extLst>
          </p:cNvPr>
          <p:cNvSpPr txBox="1"/>
          <p:nvPr/>
        </p:nvSpPr>
        <p:spPr>
          <a:xfrm>
            <a:off x="358925" y="6515288"/>
            <a:ext cx="9138261" cy="4277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Original SAR image courtesy of Capella Space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8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0070C0"/>
                </a:solidFill>
              </a:rPr>
              <a:t>SAR Equation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black text with a line&#10;&#10;Description automatically generated">
            <a:extLst>
              <a:ext uri="{FF2B5EF4-FFF2-40B4-BE49-F238E27FC236}">
                <a16:creationId xmlns:a16="http://schemas.microsoft.com/office/drawing/2014/main" id="{F84334B7-B05B-B597-D500-C6616D905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29" y="1000581"/>
            <a:ext cx="4192118" cy="1217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F18CE-DCFB-8DED-BAB5-4B2B3A9C758B}"/>
              </a:ext>
            </a:extLst>
          </p:cNvPr>
          <p:cNvSpPr txBox="1"/>
          <p:nvPr/>
        </p:nvSpPr>
        <p:spPr>
          <a:xfrm>
            <a:off x="1004454" y="2618275"/>
            <a:ext cx="1118754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is also known as the clutter-to-noise ratio (CNR) when the distributed target is clutter.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SNR for point targets increases with finer </a:t>
            </a:r>
            <a:r>
              <a:rPr lang="en-GB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crossrange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resolution and is independent of range resolution.</a:t>
            </a:r>
          </a:p>
          <a:p>
            <a:pPr>
              <a:buClr>
                <a:srgbClr val="0070C0"/>
              </a:buClr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SNR for distributed targets decreases with finer range resolution and is independent of cross-range resolution. 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general, an SNR greater than 3 dB is required for acceptable imagery products.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92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0070C0"/>
                </a:solidFill>
              </a:rPr>
              <a:t>Noise Equivalent Sigma Zero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F18CE-DCFB-8DED-BAB5-4B2B3A9C758B}"/>
              </a:ext>
            </a:extLst>
          </p:cNvPr>
          <p:cNvSpPr txBox="1"/>
          <p:nvPr/>
        </p:nvSpPr>
        <p:spPr>
          <a:xfrm>
            <a:off x="1004454" y="1318022"/>
            <a:ext cx="1118754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more typical quality figure used to assess the sensitivity of a SAR sensor is called Noise Equivalent Sigma Zero; 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It measures the Backscattering Coefficient that gives us a 0 dB SNR value, or SNR =1;</a:t>
            </a:r>
            <a:b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70C0"/>
              </a:buClr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parameter gives an indication of the noise floor of an image. All received signals must be stronger than the NESZ value to rise above the noise level. </a:t>
            </a:r>
          </a:p>
          <a:p>
            <a:pPr>
              <a:buClr>
                <a:srgbClr val="0070C0"/>
              </a:buClr>
            </a:pPr>
            <a:endParaRPr lang="en-GB" sz="2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Ideally, the NESZ for a SAR system will be a small value and images with high NESZ values will appear grainy. 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Typical values of NESZ for spaceborne SAR systems are in the -15 to -25 dB range</a:t>
            </a: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ack text with a line between it&#10;&#10;Description automatically generated with medium confidence">
            <a:extLst>
              <a:ext uri="{FF2B5EF4-FFF2-40B4-BE49-F238E27FC236}">
                <a16:creationId xmlns:a16="http://schemas.microsoft.com/office/drawing/2014/main" id="{A3B19141-98E1-CCA8-F7D6-132DB930D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882" y="3220148"/>
            <a:ext cx="3150235" cy="12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8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5722B91-D136-C6E7-A4FC-F28165704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682585" y="391349"/>
            <a:ext cx="8496300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Noise Equivalent Sigma Zero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9612E-1AEF-2660-5AFD-94E049A2D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9" r="28908" b="4"/>
          <a:stretch/>
        </p:blipFill>
        <p:spPr>
          <a:xfrm>
            <a:off x="1682585" y="1177432"/>
            <a:ext cx="2443353" cy="4945976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F631DF-341B-023E-0FB8-95713FB78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80" r="28837" b="4"/>
          <a:stretch/>
        </p:blipFill>
        <p:spPr>
          <a:xfrm>
            <a:off x="4179979" y="1177432"/>
            <a:ext cx="2443353" cy="494597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C81732-CB9E-F9AE-DB47-41C229714E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47" r="27670" b="4"/>
          <a:stretch/>
        </p:blipFill>
        <p:spPr>
          <a:xfrm>
            <a:off x="6666850" y="1177432"/>
            <a:ext cx="2443353" cy="494597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3B5AB-FF90-07CA-F896-86FA7C7947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48" r="30069" b="4"/>
          <a:stretch/>
        </p:blipFill>
        <p:spPr>
          <a:xfrm>
            <a:off x="9158843" y="1177432"/>
            <a:ext cx="2443353" cy="494597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F93E5-D32F-E4E8-B0E3-8908A1DC84FC}"/>
              </a:ext>
            </a:extLst>
          </p:cNvPr>
          <p:cNvSpPr txBox="1"/>
          <p:nvPr/>
        </p:nvSpPr>
        <p:spPr>
          <a:xfrm>
            <a:off x="1446810" y="6457537"/>
            <a:ext cx="1084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E7FA7-8C8E-7CDE-EDD8-9B94B2895B4B}"/>
              </a:ext>
            </a:extLst>
          </p:cNvPr>
          <p:cNvSpPr txBox="1"/>
          <p:nvPr/>
        </p:nvSpPr>
        <p:spPr>
          <a:xfrm>
            <a:off x="3172691" y="12298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-18 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9E800-F5DC-7C2C-E794-A6BA341FFBB3}"/>
              </a:ext>
            </a:extLst>
          </p:cNvPr>
          <p:cNvSpPr txBox="1"/>
          <p:nvPr/>
        </p:nvSpPr>
        <p:spPr>
          <a:xfrm>
            <a:off x="5778191" y="123123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-15 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32067-B1F8-B6D9-2609-9D0BD63209E0}"/>
              </a:ext>
            </a:extLst>
          </p:cNvPr>
          <p:cNvSpPr txBox="1"/>
          <p:nvPr/>
        </p:nvSpPr>
        <p:spPr>
          <a:xfrm>
            <a:off x="8221544" y="123422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-10 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1BE37-6D3A-2E3D-CBD0-6B1A1D5D0CE0}"/>
              </a:ext>
            </a:extLst>
          </p:cNvPr>
          <p:cNvSpPr txBox="1"/>
          <p:nvPr/>
        </p:nvSpPr>
        <p:spPr>
          <a:xfrm>
            <a:off x="10866097" y="121738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-5 dB</a:t>
            </a:r>
          </a:p>
        </p:txBody>
      </p:sp>
    </p:spTree>
    <p:extLst>
      <p:ext uri="{BB962C8B-B14F-4D97-AF65-F5344CB8AC3E}">
        <p14:creationId xmlns:p14="http://schemas.microsoft.com/office/powerpoint/2010/main" val="487076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381067EE-77A7-F24F-53FD-345E54933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3" name="Picture 2" descr="A close-up of a black and white speckled surface&#10;&#10;Description automatically generated">
            <a:extLst>
              <a:ext uri="{FF2B5EF4-FFF2-40B4-BE49-F238E27FC236}">
                <a16:creationId xmlns:a16="http://schemas.microsoft.com/office/drawing/2014/main" id="{F24BEB44-4A27-856C-C6E1-963240249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0" r="2713"/>
          <a:stretch/>
        </p:blipFill>
        <p:spPr>
          <a:xfrm>
            <a:off x="6624320" y="10"/>
            <a:ext cx="5567680" cy="6857990"/>
          </a:xfrm>
          <a:prstGeom prst="rect">
            <a:avLst/>
          </a:prstGeom>
          <a:noFill/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535249" y="401508"/>
            <a:ext cx="4560751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Speckle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5EA852-B4F8-6E7A-A706-A1F879A0700F}"/>
              </a:ext>
            </a:extLst>
          </p:cNvPr>
          <p:cNvSpPr txBox="1"/>
          <p:nvPr/>
        </p:nvSpPr>
        <p:spPr>
          <a:xfrm>
            <a:off x="1283882" y="1267566"/>
            <a:ext cx="5063484" cy="36708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Pixels of a SAR image exhibit a high variability in their intensity;</a:t>
            </a:r>
          </a:p>
          <a:p>
            <a:pPr marL="342900" indent="-34290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  <a:p>
            <a:pPr marL="342900" indent="-34290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This effect is since in a resolution cell multiple scatterers are contained.</a:t>
            </a:r>
          </a:p>
          <a:p>
            <a:pPr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</a:pPr>
            <a:endParaRPr lang="en-US" sz="2400" dirty="0">
              <a:effectLst/>
            </a:endParaRPr>
          </a:p>
          <a:p>
            <a:pPr marL="342900" indent="-34290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</p:txBody>
      </p:sp>
      <p:pic>
        <p:nvPicPr>
          <p:cNvPr id="6" name="Picture 5" descr="Patch of short green grass">
            <a:extLst>
              <a:ext uri="{FF2B5EF4-FFF2-40B4-BE49-F238E27FC236}">
                <a16:creationId xmlns:a16="http://schemas.microsoft.com/office/drawing/2014/main" id="{0758FE5F-C367-7668-9896-1D7AD5C4F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r="21425" b="-1"/>
          <a:stretch/>
        </p:blipFill>
        <p:spPr>
          <a:xfrm>
            <a:off x="1032516" y="4182855"/>
            <a:ext cx="5591804" cy="2675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739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381067EE-77A7-F24F-53FD-345E54933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545022" y="30492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Speckle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5EA852-B4F8-6E7A-A706-A1F879A0700F}"/>
              </a:ext>
            </a:extLst>
          </p:cNvPr>
          <p:cNvSpPr txBox="1"/>
          <p:nvPr/>
        </p:nvSpPr>
        <p:spPr>
          <a:xfrm>
            <a:off x="1364246" y="1062100"/>
            <a:ext cx="10231342" cy="47577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318">
              <a:lnSpc>
                <a:spcPct val="12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For example, if a grass field is illuminated each blade of grass would reflect with similar intensity but with a different phase value</a:t>
            </a:r>
            <a:r>
              <a:rPr lang="en-US" sz="2400" dirty="0"/>
              <a:t>.</a:t>
            </a:r>
          </a:p>
          <a:p>
            <a:pPr marL="342900" indent="-342900" defTabSz="914318">
              <a:lnSpc>
                <a:spcPct val="12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These returns will interfere constructively and/or destructively creating a salt and pepper effect in the final image.</a:t>
            </a:r>
          </a:p>
          <a:p>
            <a:pPr defTabSz="914318">
              <a:lnSpc>
                <a:spcPct val="12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  <a:p>
            <a:pPr marL="342900" indent="-342900" defTabSz="914318">
              <a:lnSpc>
                <a:spcPct val="12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053B5E-E905-3372-489B-8A895AC66A58}"/>
              </a:ext>
            </a:extLst>
          </p:cNvPr>
          <p:cNvCxnSpPr/>
          <p:nvPr/>
        </p:nvCxnSpPr>
        <p:spPr>
          <a:xfrm>
            <a:off x="3222245" y="3831568"/>
            <a:ext cx="457200" cy="36021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93EC30-A659-0585-3CE7-6119456A603E}"/>
              </a:ext>
            </a:extLst>
          </p:cNvPr>
          <p:cNvCxnSpPr>
            <a:cxnSpLocks/>
          </p:cNvCxnSpPr>
          <p:nvPr/>
        </p:nvCxnSpPr>
        <p:spPr>
          <a:xfrm>
            <a:off x="3055991" y="3589112"/>
            <a:ext cx="0" cy="26254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04E81B-5104-05EF-45D8-C1E690C336DB}"/>
              </a:ext>
            </a:extLst>
          </p:cNvPr>
          <p:cNvCxnSpPr>
            <a:cxnSpLocks/>
          </p:cNvCxnSpPr>
          <p:nvPr/>
        </p:nvCxnSpPr>
        <p:spPr>
          <a:xfrm>
            <a:off x="1670536" y="5023058"/>
            <a:ext cx="3048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87F58FA-FAF5-A3FB-7965-C1017E927838}"/>
              </a:ext>
            </a:extLst>
          </p:cNvPr>
          <p:cNvSpPr txBox="1"/>
          <p:nvPr/>
        </p:nvSpPr>
        <p:spPr>
          <a:xfrm>
            <a:off x="4356925" y="51261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Real part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F7540A-88BB-E88A-F04C-82F2851CED2A}"/>
              </a:ext>
            </a:extLst>
          </p:cNvPr>
          <p:cNvSpPr txBox="1"/>
          <p:nvPr/>
        </p:nvSpPr>
        <p:spPr>
          <a:xfrm>
            <a:off x="1858227" y="3429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Imaginary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3C0F7-39F3-8C85-578C-3A63745C9B9C}"/>
              </a:ext>
            </a:extLst>
          </p:cNvPr>
          <p:cNvCxnSpPr>
            <a:cxnSpLocks/>
          </p:cNvCxnSpPr>
          <p:nvPr/>
        </p:nvCxnSpPr>
        <p:spPr>
          <a:xfrm flipH="1">
            <a:off x="3450845" y="4191786"/>
            <a:ext cx="228600" cy="33943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E622DA-F8EF-69E9-C03E-F07E6BB39F8C}"/>
              </a:ext>
            </a:extLst>
          </p:cNvPr>
          <p:cNvCxnSpPr>
            <a:cxnSpLocks/>
          </p:cNvCxnSpPr>
          <p:nvPr/>
        </p:nvCxnSpPr>
        <p:spPr>
          <a:xfrm>
            <a:off x="3450845" y="4531222"/>
            <a:ext cx="0" cy="44540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19D953-291B-5FC4-30EE-3B88AE4E17BF}"/>
              </a:ext>
            </a:extLst>
          </p:cNvPr>
          <p:cNvCxnSpPr>
            <a:cxnSpLocks/>
          </p:cNvCxnSpPr>
          <p:nvPr/>
        </p:nvCxnSpPr>
        <p:spPr>
          <a:xfrm flipV="1">
            <a:off x="3450844" y="4136367"/>
            <a:ext cx="716975" cy="88669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4D88BF-C7AD-3D5B-0EA5-1FF473558746}"/>
              </a:ext>
            </a:extLst>
          </p:cNvPr>
          <p:cNvCxnSpPr>
            <a:cxnSpLocks/>
          </p:cNvCxnSpPr>
          <p:nvPr/>
        </p:nvCxnSpPr>
        <p:spPr>
          <a:xfrm flipH="1">
            <a:off x="2900127" y="4184875"/>
            <a:ext cx="1267692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7FA589-1D7A-6A5E-8C67-A38817E0ECEC}"/>
              </a:ext>
            </a:extLst>
          </p:cNvPr>
          <p:cNvCxnSpPr>
            <a:cxnSpLocks/>
          </p:cNvCxnSpPr>
          <p:nvPr/>
        </p:nvCxnSpPr>
        <p:spPr>
          <a:xfrm flipH="1">
            <a:off x="2683651" y="4191786"/>
            <a:ext cx="228600" cy="33943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22C404-0D7E-BD09-4A6E-6136CFE07511}"/>
              </a:ext>
            </a:extLst>
          </p:cNvPr>
          <p:cNvCxnSpPr>
            <a:cxnSpLocks/>
          </p:cNvCxnSpPr>
          <p:nvPr/>
        </p:nvCxnSpPr>
        <p:spPr>
          <a:xfrm flipH="1">
            <a:off x="2339018" y="4531205"/>
            <a:ext cx="344633" cy="22272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45B9E7-86AF-E0F9-C354-AA70195525FB}"/>
              </a:ext>
            </a:extLst>
          </p:cNvPr>
          <p:cNvCxnSpPr>
            <a:cxnSpLocks/>
          </p:cNvCxnSpPr>
          <p:nvPr/>
        </p:nvCxnSpPr>
        <p:spPr>
          <a:xfrm>
            <a:off x="2339018" y="4780639"/>
            <a:ext cx="800100" cy="53021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0C0DF5-A5E0-5F6F-9C0B-7F54C2684BD0}"/>
              </a:ext>
            </a:extLst>
          </p:cNvPr>
          <p:cNvCxnSpPr>
            <a:cxnSpLocks/>
          </p:cNvCxnSpPr>
          <p:nvPr/>
        </p:nvCxnSpPr>
        <p:spPr>
          <a:xfrm>
            <a:off x="3074174" y="5033671"/>
            <a:ext cx="733426" cy="48122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B954ED0-C48B-FFD9-F520-72166A95756E}"/>
              </a:ext>
            </a:extLst>
          </p:cNvPr>
          <p:cNvSpPr txBox="1"/>
          <p:nvPr/>
        </p:nvSpPr>
        <p:spPr>
          <a:xfrm>
            <a:off x="3031472" y="5603873"/>
            <a:ext cx="276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of returns in pixel 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708D435-4834-B99A-B5C9-3F90B0720398}"/>
              </a:ext>
            </a:extLst>
          </p:cNvPr>
          <p:cNvCxnSpPr/>
          <p:nvPr/>
        </p:nvCxnSpPr>
        <p:spPr>
          <a:xfrm>
            <a:off x="8532848" y="4901830"/>
            <a:ext cx="457200" cy="36021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812E0D5-8057-869B-6271-41C32C2784E7}"/>
              </a:ext>
            </a:extLst>
          </p:cNvPr>
          <p:cNvCxnSpPr>
            <a:cxnSpLocks/>
          </p:cNvCxnSpPr>
          <p:nvPr/>
        </p:nvCxnSpPr>
        <p:spPr>
          <a:xfrm>
            <a:off x="8192377" y="3589112"/>
            <a:ext cx="0" cy="26254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28DB2A0-CB32-31E6-9665-B59730543B5B}"/>
              </a:ext>
            </a:extLst>
          </p:cNvPr>
          <p:cNvCxnSpPr>
            <a:cxnSpLocks/>
          </p:cNvCxnSpPr>
          <p:nvPr/>
        </p:nvCxnSpPr>
        <p:spPr>
          <a:xfrm>
            <a:off x="6834631" y="4976630"/>
            <a:ext cx="3048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32D-865F-B2BC-68C7-5F163A7560D1}"/>
              </a:ext>
            </a:extLst>
          </p:cNvPr>
          <p:cNvSpPr txBox="1"/>
          <p:nvPr/>
        </p:nvSpPr>
        <p:spPr>
          <a:xfrm>
            <a:off x="9493311" y="51261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Real part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6469F5-CF52-0FBE-7796-5DE098D0D267}"/>
              </a:ext>
            </a:extLst>
          </p:cNvPr>
          <p:cNvSpPr txBox="1"/>
          <p:nvPr/>
        </p:nvSpPr>
        <p:spPr>
          <a:xfrm>
            <a:off x="6994613" y="34290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Imaginary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612C04-6BCE-5C85-08E7-7A7B1C883B94}"/>
              </a:ext>
            </a:extLst>
          </p:cNvPr>
          <p:cNvCxnSpPr>
            <a:cxnSpLocks/>
          </p:cNvCxnSpPr>
          <p:nvPr/>
        </p:nvCxnSpPr>
        <p:spPr>
          <a:xfrm flipH="1">
            <a:off x="8587231" y="4191786"/>
            <a:ext cx="228600" cy="33943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68EFDF5-4E2E-DEEC-E6D8-DCD453130F85}"/>
              </a:ext>
            </a:extLst>
          </p:cNvPr>
          <p:cNvCxnSpPr>
            <a:cxnSpLocks/>
          </p:cNvCxnSpPr>
          <p:nvPr/>
        </p:nvCxnSpPr>
        <p:spPr>
          <a:xfrm>
            <a:off x="8587231" y="4531222"/>
            <a:ext cx="0" cy="44540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2934D78-B8FC-DE98-61E9-A5486A0E287B}"/>
              </a:ext>
            </a:extLst>
          </p:cNvPr>
          <p:cNvCxnSpPr>
            <a:cxnSpLocks/>
          </p:cNvCxnSpPr>
          <p:nvPr/>
        </p:nvCxnSpPr>
        <p:spPr>
          <a:xfrm flipH="1">
            <a:off x="9304205" y="3589112"/>
            <a:ext cx="303065" cy="54725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2F10B9-2353-E545-7859-1681CD4B3C6C}"/>
              </a:ext>
            </a:extLst>
          </p:cNvPr>
          <p:cNvCxnSpPr>
            <a:cxnSpLocks/>
          </p:cNvCxnSpPr>
          <p:nvPr/>
        </p:nvCxnSpPr>
        <p:spPr>
          <a:xfrm flipH="1">
            <a:off x="8815831" y="4136367"/>
            <a:ext cx="488374" cy="5622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5988148-840A-27ED-5E4A-C57F2C07E1F4}"/>
              </a:ext>
            </a:extLst>
          </p:cNvPr>
          <p:cNvCxnSpPr>
            <a:cxnSpLocks/>
          </p:cNvCxnSpPr>
          <p:nvPr/>
        </p:nvCxnSpPr>
        <p:spPr>
          <a:xfrm flipV="1">
            <a:off x="7891907" y="4414891"/>
            <a:ext cx="640941" cy="784444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C3CD3A-B431-170F-A0A1-96A55C8F672F}"/>
              </a:ext>
            </a:extLst>
          </p:cNvPr>
          <p:cNvCxnSpPr>
            <a:cxnSpLocks/>
          </p:cNvCxnSpPr>
          <p:nvPr/>
        </p:nvCxnSpPr>
        <p:spPr>
          <a:xfrm flipH="1" flipV="1">
            <a:off x="7934074" y="4165347"/>
            <a:ext cx="551583" cy="25508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C67322-A46B-BE13-1D68-CE0482EA2F91}"/>
              </a:ext>
            </a:extLst>
          </p:cNvPr>
          <p:cNvCxnSpPr>
            <a:cxnSpLocks/>
          </p:cNvCxnSpPr>
          <p:nvPr/>
        </p:nvCxnSpPr>
        <p:spPr>
          <a:xfrm flipH="1" flipV="1">
            <a:off x="7868178" y="5199335"/>
            <a:ext cx="1108925" cy="56869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1D4B422-4B6A-9BCF-046E-729DD259C003}"/>
              </a:ext>
            </a:extLst>
          </p:cNvPr>
          <p:cNvCxnSpPr>
            <a:cxnSpLocks/>
          </p:cNvCxnSpPr>
          <p:nvPr/>
        </p:nvCxnSpPr>
        <p:spPr>
          <a:xfrm flipV="1">
            <a:off x="8210560" y="3362026"/>
            <a:ext cx="859066" cy="16716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FB83801-D480-259A-0D25-1876F509F978}"/>
              </a:ext>
            </a:extLst>
          </p:cNvPr>
          <p:cNvSpPr txBox="1"/>
          <p:nvPr/>
        </p:nvSpPr>
        <p:spPr>
          <a:xfrm>
            <a:off x="8705871" y="2970485"/>
            <a:ext cx="276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of returns in pixel 2</a:t>
            </a:r>
          </a:p>
        </p:txBody>
      </p:sp>
    </p:spTree>
    <p:extLst>
      <p:ext uri="{BB962C8B-B14F-4D97-AF65-F5344CB8AC3E}">
        <p14:creationId xmlns:p14="http://schemas.microsoft.com/office/powerpoint/2010/main" val="173037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381067EE-77A7-F24F-53FD-345E54933A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545022" y="30492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Speckle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5EA852-B4F8-6E7A-A706-A1F879A0700F}"/>
              </a:ext>
            </a:extLst>
          </p:cNvPr>
          <p:cNvSpPr txBox="1"/>
          <p:nvPr/>
        </p:nvSpPr>
        <p:spPr>
          <a:xfrm>
            <a:off x="1389159" y="1050141"/>
            <a:ext cx="10231342" cy="47577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318">
              <a:lnSpc>
                <a:spcPct val="12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Speckle is not noise!</a:t>
            </a:r>
          </a:p>
          <a:p>
            <a:pPr marL="342900" indent="-342900" defTabSz="914318">
              <a:lnSpc>
                <a:spcPct val="12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It can be characterized statistically; </a:t>
            </a:r>
          </a:p>
          <a:p>
            <a:pPr marL="342900" indent="-342900" defTabSz="914318">
              <a:lnSpc>
                <a:spcPct val="12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It can be mitigated using so called “speck</a:t>
            </a:r>
            <a:r>
              <a:rPr lang="en-US" sz="2400" dirty="0"/>
              <a:t>le filters” or multi-look. </a:t>
            </a:r>
          </a:p>
          <a:p>
            <a:pPr defTabSz="914318">
              <a:lnSpc>
                <a:spcPct val="120000"/>
              </a:lnSpc>
              <a:spcAft>
                <a:spcPts val="600"/>
              </a:spcAft>
              <a:buClr>
                <a:srgbClr val="0070C0"/>
              </a:buClr>
            </a:pPr>
            <a:endParaRPr lang="en-US" sz="2400" dirty="0">
              <a:effectLst/>
            </a:endParaRPr>
          </a:p>
          <a:p>
            <a:pPr marL="342900" indent="-342900" defTabSz="914318">
              <a:lnSpc>
                <a:spcPct val="12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defTabSz="914318">
              <a:lnSpc>
                <a:spcPct val="12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  <a:p>
            <a:pPr marL="342900" indent="-342900" defTabSz="914318">
              <a:lnSpc>
                <a:spcPct val="12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7C70A-A483-DBAF-80D5-9E1C70CF4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577"/>
          <a:stretch/>
        </p:blipFill>
        <p:spPr>
          <a:xfrm>
            <a:off x="1545022" y="3200399"/>
            <a:ext cx="9244274" cy="2906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0CB874-36AC-1218-7956-AECA424C7873}"/>
              </a:ext>
            </a:extLst>
          </p:cNvPr>
          <p:cNvSpPr txBox="1"/>
          <p:nvPr/>
        </p:nvSpPr>
        <p:spPr>
          <a:xfrm>
            <a:off x="2339663" y="274793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Original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DA8DE-4C31-249B-0A4A-4FAEC1BB6940}"/>
              </a:ext>
            </a:extLst>
          </p:cNvPr>
          <p:cNvSpPr txBox="1"/>
          <p:nvPr/>
        </p:nvSpPr>
        <p:spPr>
          <a:xfrm>
            <a:off x="5488182" y="277346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Lee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06DFC-8B2F-AF5B-9494-0A3F1EF3589B}"/>
              </a:ext>
            </a:extLst>
          </p:cNvPr>
          <p:cNvSpPr txBox="1"/>
          <p:nvPr/>
        </p:nvSpPr>
        <p:spPr>
          <a:xfrm>
            <a:off x="8565991" y="274793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Frost Filter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53E89-54A6-8EA8-C38F-2FB69E51E3C9}"/>
              </a:ext>
            </a:extLst>
          </p:cNvPr>
          <p:cNvSpPr txBox="1"/>
          <p:nvPr/>
        </p:nvSpPr>
        <p:spPr>
          <a:xfrm>
            <a:off x="1389159" y="6167701"/>
            <a:ext cx="10075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From: </a:t>
            </a:r>
            <a:r>
              <a:rPr lang="en-GB" sz="1200" dirty="0">
                <a:effectLst/>
                <a:latin typeface="Helvetica" pitchFamily="2" charset="0"/>
              </a:rPr>
              <a:t>Xiao J., Li J., Moody A. ‘A detail- preserving and flexible adaptive filter for speckle suppression in SAR imagery’. International Journal of Remote Sensing. 2003;24(12):2451–65.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94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0070C0"/>
                </a:solidFill>
              </a:rPr>
              <a:t>Multi-look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42715-F1B6-A2B2-6987-65D3843A0897}"/>
              </a:ext>
            </a:extLst>
          </p:cNvPr>
          <p:cNvSpPr txBox="1"/>
          <p:nvPr/>
        </p:nvSpPr>
        <p:spPr>
          <a:xfrm>
            <a:off x="1199140" y="1232710"/>
            <a:ext cx="1042208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 strategy to mitigate the speckle and at the same time improve the estimation of a target’s reflectivity is to average multiple SAR images;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But how can we do this from a single passage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The easier and most popular approach is to split the aperture in L consecutive sub-apertures.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By averaging the L looks the random nature of the speckle is mitigated and the estimate of the target reflectivity improves (Maximum Likelihood estimator).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A13DFC-B6A4-7261-F943-1C321610C23C}"/>
              </a:ext>
            </a:extLst>
          </p:cNvPr>
          <p:cNvGrpSpPr/>
          <p:nvPr/>
        </p:nvGrpSpPr>
        <p:grpSpPr>
          <a:xfrm>
            <a:off x="2856447" y="3949372"/>
            <a:ext cx="7169111" cy="676024"/>
            <a:chOff x="2655104" y="4628487"/>
            <a:chExt cx="7169111" cy="676024"/>
          </a:xfrm>
        </p:grpSpPr>
        <p:pic>
          <p:nvPicPr>
            <p:cNvPr id="6" name="Graphic 5" descr="Satellite with solid fill">
              <a:extLst>
                <a:ext uri="{FF2B5EF4-FFF2-40B4-BE49-F238E27FC236}">
                  <a16:creationId xmlns:a16="http://schemas.microsoft.com/office/drawing/2014/main" id="{06A5648E-1F4B-9F3B-9A8B-507B704A7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853410">
              <a:off x="2655104" y="4828053"/>
              <a:ext cx="469232" cy="469232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05616A-2D21-DACE-53EF-CD05A574E724}"/>
                </a:ext>
              </a:extLst>
            </p:cNvPr>
            <p:cNvCxnSpPr>
              <a:cxnSpLocks/>
            </p:cNvCxnSpPr>
            <p:nvPr/>
          </p:nvCxnSpPr>
          <p:spPr>
            <a:xfrm>
              <a:off x="2915502" y="5062668"/>
              <a:ext cx="6688055" cy="7227"/>
            </a:xfrm>
            <a:prstGeom prst="line">
              <a:avLst/>
            </a:prstGeom>
            <a:ln w="41275" cap="rnd">
              <a:solidFill>
                <a:schemeClr val="accent1"/>
              </a:solidFill>
              <a:prstDash val="solid"/>
              <a:round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01CA7-4000-5DFB-F9F9-B4457ED51A90}"/>
                </a:ext>
              </a:extLst>
            </p:cNvPr>
            <p:cNvSpPr txBox="1"/>
            <p:nvPr/>
          </p:nvSpPr>
          <p:spPr>
            <a:xfrm>
              <a:off x="4082077" y="4628487"/>
              <a:ext cx="4852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Whole Synthetic Aperture/Integration Time</a:t>
              </a:r>
            </a:p>
          </p:txBody>
        </p:sp>
        <p:pic>
          <p:nvPicPr>
            <p:cNvPr id="9" name="Graphic 8" descr="Satellite with solid fill">
              <a:extLst>
                <a:ext uri="{FF2B5EF4-FFF2-40B4-BE49-F238E27FC236}">
                  <a16:creationId xmlns:a16="http://schemas.microsoft.com/office/drawing/2014/main" id="{B9930353-7E54-B68C-4620-53B45E85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853410">
              <a:off x="9354983" y="4835279"/>
              <a:ext cx="469232" cy="46923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3F9D0F-6A83-2DE7-926C-928A69700AE7}"/>
              </a:ext>
            </a:extLst>
          </p:cNvPr>
          <p:cNvGrpSpPr/>
          <p:nvPr/>
        </p:nvGrpSpPr>
        <p:grpSpPr>
          <a:xfrm>
            <a:off x="3103953" y="4812081"/>
            <a:ext cx="6713837" cy="813209"/>
            <a:chOff x="2889720" y="5372760"/>
            <a:chExt cx="6713837" cy="81320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F3F13C1-98D6-169D-006B-B46609076871}"/>
                </a:ext>
              </a:extLst>
            </p:cNvPr>
            <p:cNvCxnSpPr>
              <a:cxnSpLocks/>
            </p:cNvCxnSpPr>
            <p:nvPr/>
          </p:nvCxnSpPr>
          <p:spPr>
            <a:xfrm>
              <a:off x="2889720" y="5384048"/>
              <a:ext cx="1372473" cy="0"/>
            </a:xfrm>
            <a:prstGeom prst="line">
              <a:avLst/>
            </a:prstGeom>
            <a:ln w="41275" cap="rnd">
              <a:solidFill>
                <a:srgbClr val="FF0000"/>
              </a:solidFill>
              <a:prstDash val="solid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22176-258A-74B5-846C-9EEBCB8662EB}"/>
                </a:ext>
              </a:extLst>
            </p:cNvPr>
            <p:cNvSpPr txBox="1"/>
            <p:nvPr/>
          </p:nvSpPr>
          <p:spPr>
            <a:xfrm>
              <a:off x="3796280" y="5816637"/>
              <a:ext cx="5780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Split in L consecutive segments to create L images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0A687-BD34-1C3F-952D-3BCA0A5D1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2193" y="5380985"/>
              <a:ext cx="1337609" cy="3063"/>
            </a:xfrm>
            <a:prstGeom prst="line">
              <a:avLst/>
            </a:prstGeom>
            <a:ln w="41275" cap="rnd">
              <a:solidFill>
                <a:srgbClr val="FF0000"/>
              </a:solidFill>
              <a:prstDash val="solid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794B4D7-A0E7-653B-AEDF-944602AE7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5266" y="5379453"/>
              <a:ext cx="1337609" cy="3063"/>
            </a:xfrm>
            <a:prstGeom prst="line">
              <a:avLst/>
            </a:prstGeom>
            <a:ln w="41275" cap="rnd">
              <a:solidFill>
                <a:srgbClr val="FF0000"/>
              </a:solidFill>
              <a:prstDash val="solid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9D3335-2692-3EE9-7B37-0F166F4FE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2875" y="5377921"/>
              <a:ext cx="1337609" cy="3063"/>
            </a:xfrm>
            <a:prstGeom prst="line">
              <a:avLst/>
            </a:prstGeom>
            <a:ln w="41275" cap="rnd">
              <a:solidFill>
                <a:srgbClr val="FF0000"/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F2852A-562A-DED4-1CD1-5EF0514BD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5948" y="5372760"/>
              <a:ext cx="1337609" cy="3063"/>
            </a:xfrm>
            <a:prstGeom prst="line">
              <a:avLst/>
            </a:prstGeom>
            <a:ln w="41275" cap="rnd">
              <a:solidFill>
                <a:srgbClr val="FF0000"/>
              </a:solidFill>
              <a:prstDash val="solid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7A619E-EB58-D78F-8F8D-151B51934FEA}"/>
                </a:ext>
              </a:extLst>
            </p:cNvPr>
            <p:cNvSpPr txBox="1"/>
            <p:nvPr/>
          </p:nvSpPr>
          <p:spPr>
            <a:xfrm>
              <a:off x="3281343" y="5426255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Img.1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203E26-D0F1-9F05-CFDA-9393ADBD30D5}"/>
                </a:ext>
              </a:extLst>
            </p:cNvPr>
            <p:cNvSpPr txBox="1"/>
            <p:nvPr/>
          </p:nvSpPr>
          <p:spPr>
            <a:xfrm>
              <a:off x="4537299" y="5432114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Img.2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402EF2-E7A0-6233-AD48-581071DA6F93}"/>
                </a:ext>
              </a:extLst>
            </p:cNvPr>
            <p:cNvSpPr txBox="1"/>
            <p:nvPr/>
          </p:nvSpPr>
          <p:spPr>
            <a:xfrm>
              <a:off x="5836725" y="5431174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Img.3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88E053-1586-3091-7471-BB07B6BDAB56}"/>
                </a:ext>
              </a:extLst>
            </p:cNvPr>
            <p:cNvSpPr txBox="1"/>
            <p:nvPr/>
          </p:nvSpPr>
          <p:spPr>
            <a:xfrm>
              <a:off x="8488329" y="5451720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Img</a:t>
              </a:r>
              <a:r>
                <a:rPr lang="en-US" b="1" dirty="0">
                  <a:solidFill>
                    <a:srgbClr val="FF0000"/>
                  </a:solidFill>
                </a:rPr>
                <a:t>. 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76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rgbClr val="0070C0"/>
                </a:solidFill>
              </a:rPr>
              <a:t>Multi-look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ollage of a satellite image&#10;&#10;Description automatically generated with medium confidence">
            <a:extLst>
              <a:ext uri="{FF2B5EF4-FFF2-40B4-BE49-F238E27FC236}">
                <a16:creationId xmlns:a16="http://schemas.microsoft.com/office/drawing/2014/main" id="{7FB0F8A9-3C84-07BA-B963-C2EFD711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24" y="1872966"/>
            <a:ext cx="10345064" cy="414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8F6FEA-C870-BB91-8358-BC78AC6B2F2A}"/>
              </a:ext>
            </a:extLst>
          </p:cNvPr>
          <p:cNvSpPr txBox="1"/>
          <p:nvPr/>
        </p:nvSpPr>
        <p:spPr>
          <a:xfrm>
            <a:off x="3065929" y="1503634"/>
            <a:ext cx="2031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Single Look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C76C3-7E91-03E0-0C4F-26EE50CB19F1}"/>
              </a:ext>
            </a:extLst>
          </p:cNvPr>
          <p:cNvSpPr txBox="1"/>
          <p:nvPr/>
        </p:nvSpPr>
        <p:spPr>
          <a:xfrm>
            <a:off x="7906871" y="1442079"/>
            <a:ext cx="2904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Multi-Look – 9 looks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58156-EA09-EDAF-4A6A-B25BBE25B7BC}"/>
              </a:ext>
            </a:extLst>
          </p:cNvPr>
          <p:cNvSpPr txBox="1"/>
          <p:nvPr/>
        </p:nvSpPr>
        <p:spPr>
          <a:xfrm>
            <a:off x="1404624" y="609897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 of Capella Space</a:t>
            </a:r>
          </a:p>
        </p:txBody>
      </p:sp>
    </p:spTree>
    <p:extLst>
      <p:ext uri="{BB962C8B-B14F-4D97-AF65-F5344CB8AC3E}">
        <p14:creationId xmlns:p14="http://schemas.microsoft.com/office/powerpoint/2010/main" val="249973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0070C0"/>
                </a:solidFill>
              </a:rPr>
              <a:t>SAR Imaging Modes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961ED-89E8-063D-15CA-E26CC39AB035}"/>
              </a:ext>
            </a:extLst>
          </p:cNvPr>
          <p:cNvSpPr txBox="1"/>
          <p:nvPr/>
        </p:nvSpPr>
        <p:spPr>
          <a:xfrm>
            <a:off x="1404624" y="1219200"/>
            <a:ext cx="1021976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SAR can illuminate the scene and therefore acquire data with different configurations; 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A SAR sensor can be configured with different operation modes, depending on the task;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Various configurations are suitable for different applications and elaborations of the SAR data; 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Example of the acquisition modes are: </a:t>
            </a:r>
          </a:p>
          <a:p>
            <a:pPr marL="742915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 err="1"/>
              <a:t>Stripmap</a:t>
            </a:r>
            <a:endParaRPr lang="en-US" sz="2200" dirty="0"/>
          </a:p>
          <a:p>
            <a:pPr marL="742915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Spotlight</a:t>
            </a:r>
          </a:p>
          <a:p>
            <a:pPr marL="742915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 err="1"/>
              <a:t>ScanSAR</a:t>
            </a:r>
            <a:endParaRPr lang="en-US" sz="2200" dirty="0"/>
          </a:p>
          <a:p>
            <a:pPr marL="742915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TOPSAR 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Other modes exist (also combining the above) but these 4 are the most frequently used. </a:t>
            </a:r>
          </a:p>
          <a:p>
            <a:pPr marL="742915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15" lvl="1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92428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276080" y="439124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Stripmap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5961ED-89E8-063D-15CA-E26CC39AB035}"/>
                  </a:ext>
                </a:extLst>
              </p:cNvPr>
              <p:cNvSpPr txBox="1"/>
              <p:nvPr/>
            </p:nvSpPr>
            <p:spPr>
              <a:xfrm>
                <a:off x="1198658" y="1499795"/>
                <a:ext cx="5381436" cy="514624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/>
              <a:p>
                <a:pPr marL="285750" indent="-285750" defTabSz="914318">
                  <a:lnSpc>
                    <a:spcPct val="110000"/>
                  </a:lnSpc>
                  <a:spcAft>
                    <a:spcPts val="600"/>
                  </a:spcAft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Stripmap SAR imaging is the original mode used by the first SAR systems (also because is the easier to implement), and still used nowadays by many SAR missions. </a:t>
                </a:r>
              </a:p>
              <a:p>
                <a:pPr marL="285750" indent="-285750" defTabSz="914318">
                  <a:lnSpc>
                    <a:spcPct val="110000"/>
                  </a:lnSpc>
                  <a:spcAft>
                    <a:spcPts val="600"/>
                  </a:spcAft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 defTabSz="914318">
                  <a:lnSpc>
                    <a:spcPct val="110000"/>
                  </a:lnSpc>
                  <a:spcAft>
                    <a:spcPts val="600"/>
                  </a:spcAft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effectLst/>
                  </a:rPr>
                  <a:t>For traditional </a:t>
                </a:r>
                <a:r>
                  <a:rPr lang="en-US" sz="2200" dirty="0" err="1">
                    <a:effectLst/>
                  </a:rPr>
                  <a:t>stripmap</a:t>
                </a:r>
                <a:r>
                  <a:rPr lang="en-US" sz="2200" dirty="0">
                    <a:effectLst/>
                  </a:rPr>
                  <a:t> SAR imaging, the antenna beam is pointed at a fixed look angle, 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</a:rPr>
                  <a:t>, as the ground swath is illuminated by a continuous sequence of pulses.</a:t>
                </a:r>
              </a:p>
              <a:p>
                <a:pPr marL="285750" indent="-285750" defTabSz="914318">
                  <a:lnSpc>
                    <a:spcPct val="110000"/>
                  </a:lnSpc>
                  <a:spcAft>
                    <a:spcPts val="600"/>
                  </a:spcAft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 defTabSz="914318">
                  <a:lnSpc>
                    <a:spcPct val="110000"/>
                  </a:lnSpc>
                  <a:spcAft>
                    <a:spcPts val="600"/>
                  </a:spcAft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742915" lvl="1" indent="-285750" defTabSz="914318">
                  <a:lnSpc>
                    <a:spcPct val="110000"/>
                  </a:lnSpc>
                  <a:spcAft>
                    <a:spcPts val="600"/>
                  </a:spcAft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5961ED-89E8-063D-15CA-E26CC39AB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658" y="1499795"/>
                <a:ext cx="5381436" cy="5146246"/>
              </a:xfrm>
              <a:prstGeom prst="rect">
                <a:avLst/>
              </a:prstGeom>
              <a:blipFill>
                <a:blip r:embed="rId3"/>
                <a:stretch>
                  <a:fillRect l="-3066" t="-493" r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 of a diagram of a diagram&#10;&#10;Description automatically generated">
            <a:extLst>
              <a:ext uri="{FF2B5EF4-FFF2-40B4-BE49-F238E27FC236}">
                <a16:creationId xmlns:a16="http://schemas.microsoft.com/office/drawing/2014/main" id="{DAAFAA18-AA22-2FC9-64D4-36259F092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39" y="1499795"/>
            <a:ext cx="5700461" cy="387631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9A4CDF-5CD7-C5F5-F728-54C804754936}"/>
              </a:ext>
            </a:extLst>
          </p:cNvPr>
          <p:cNvSpPr txBox="1"/>
          <p:nvPr/>
        </p:nvSpPr>
        <p:spPr>
          <a:xfrm>
            <a:off x="1017416" y="6315169"/>
            <a:ext cx="1093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</p:spTree>
    <p:extLst>
      <p:ext uri="{BB962C8B-B14F-4D97-AF65-F5344CB8AC3E}">
        <p14:creationId xmlns:p14="http://schemas.microsoft.com/office/powerpoint/2010/main" val="53337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BDBE1-8F73-39AB-E3A2-C654A604E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Picture 5" descr="A close-up of a certificate&#10;&#10;Description automatically generated">
            <a:extLst>
              <a:ext uri="{FF2B5EF4-FFF2-40B4-BE49-F238E27FC236}">
                <a16:creationId xmlns:a16="http://schemas.microsoft.com/office/drawing/2014/main" id="{390FC05E-E884-6626-1586-20CF9A7FF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2" r="1" b="1"/>
          <a:stretch/>
        </p:blipFill>
        <p:spPr>
          <a:xfrm>
            <a:off x="7086600" y="10"/>
            <a:ext cx="5105400" cy="6857990"/>
          </a:xfrm>
          <a:prstGeom prst="rect">
            <a:avLst/>
          </a:prstGeom>
          <a:noFill/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181100" y="228280"/>
            <a:ext cx="4229100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59E36-0901-BAFB-0F7D-5A7300CD8503}"/>
              </a:ext>
            </a:extLst>
          </p:cNvPr>
          <p:cNvSpPr txBox="1"/>
          <p:nvPr/>
        </p:nvSpPr>
        <p:spPr>
          <a:xfrm>
            <a:off x="997527" y="1610590"/>
            <a:ext cx="59955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>
                <a:solidFill>
                  <a:srgbClr val="0070C0"/>
                </a:solidFill>
              </a:rPr>
              <a:t>synthesizing a large antenna from a succession of spatial sample </a:t>
            </a:r>
            <a:r>
              <a:rPr lang="en-US" dirty="0"/>
              <a:t>has its origins in radio-astronomy;</a:t>
            </a:r>
          </a:p>
          <a:p>
            <a:pPr>
              <a:buClr>
                <a:srgbClr val="0070C0"/>
              </a:buClr>
            </a:pPr>
            <a:endParaRPr lang="en-US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The idea of a </a:t>
            </a:r>
            <a:r>
              <a:rPr lang="en-US" b="1" dirty="0">
                <a:solidFill>
                  <a:srgbClr val="0070C0"/>
                </a:solidFill>
              </a:rPr>
              <a:t>synthetic aperture radar </a:t>
            </a:r>
            <a:r>
              <a:rPr lang="en-US" dirty="0"/>
              <a:t>(i.e. an active system) was conceived by Carl Wiley in the USA in the 1950s, in the context of sideways-looking airborne radar; 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He recognized that </a:t>
            </a:r>
            <a:r>
              <a:rPr lang="en-US" b="1" dirty="0">
                <a:solidFill>
                  <a:srgbClr val="0070C0"/>
                </a:solidFill>
              </a:rPr>
              <a:t>the variation in Doppler shift of echoes from a target </a:t>
            </a:r>
            <a:r>
              <a:rPr lang="en-US" dirty="0"/>
              <a:t>meant that the beam-width of a sideways-looking radar could be artificially reduced by filtering (Doppler beam sharpening or unfocused aperture synthesis). 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This approach exploits both time of arrival and Doppler effect!</a:t>
            </a:r>
          </a:p>
        </p:txBody>
      </p:sp>
    </p:spTree>
    <p:extLst>
      <p:ext uri="{BB962C8B-B14F-4D97-AF65-F5344CB8AC3E}">
        <p14:creationId xmlns:p14="http://schemas.microsoft.com/office/powerpoint/2010/main" val="327174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276080" y="439124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Stripmap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A4CDF-5CD7-C5F5-F728-54C804754936}"/>
              </a:ext>
            </a:extLst>
          </p:cNvPr>
          <p:cNvSpPr txBox="1"/>
          <p:nvPr/>
        </p:nvSpPr>
        <p:spPr>
          <a:xfrm>
            <a:off x="1017416" y="6315169"/>
            <a:ext cx="1093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  <p:pic>
        <p:nvPicPr>
          <p:cNvPr id="6" name="Online Media 5" descr="Stripmap SAR">
            <a:hlinkClick r:id="" action="ppaction://media"/>
            <a:extLst>
              <a:ext uri="{FF2B5EF4-FFF2-40B4-BE49-F238E27FC236}">
                <a16:creationId xmlns:a16="http://schemas.microsoft.com/office/drawing/2014/main" id="{AAEC3F45-9725-A2BF-C7DA-B0A9993EB9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29011" y="1282132"/>
            <a:ext cx="8370048" cy="47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3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276080" y="439124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Stripmap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5961ED-89E8-063D-15CA-E26CC39AB035}"/>
              </a:ext>
            </a:extLst>
          </p:cNvPr>
          <p:cNvSpPr txBox="1"/>
          <p:nvPr/>
        </p:nvSpPr>
        <p:spPr>
          <a:xfrm>
            <a:off x="1198658" y="1499795"/>
            <a:ext cx="10437530" cy="51462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500" dirty="0"/>
              <a:t>The ground range resolution (the projection on the ground of the range resolution) is: </a:t>
            </a:r>
            <a:endParaRPr lang="en-US" sz="2500" dirty="0">
              <a:effectLst/>
            </a:endParaRP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500" dirty="0"/>
          </a:p>
          <a:p>
            <a:pPr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</a:pPr>
            <a:endParaRPr lang="en-US" sz="2500" dirty="0"/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500" dirty="0"/>
              <a:t>While the azimuth resolution is half the physical size of the antenna in the azimuth direction (as derived previously).</a:t>
            </a:r>
          </a:p>
          <a:p>
            <a:pPr marL="742915" lvl="1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4" name="Picture 3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28C57FC4-40A8-4E87-2A4B-A6159DDE5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52" y="2965334"/>
            <a:ext cx="2908534" cy="13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0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3" name="Picture 2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1363958-CC64-D8C6-3890-00E2A918C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19" y="1161191"/>
            <a:ext cx="5325981" cy="3661611"/>
          </a:xfrm>
          <a:prstGeom prst="rect">
            <a:avLst/>
          </a:prstGeom>
          <a:noFill/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18665" y="324271"/>
            <a:ext cx="5570220" cy="138738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Stripmap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FF0A7-5086-8252-B116-115624AEAD75}"/>
                  </a:ext>
                </a:extLst>
              </p:cNvPr>
              <p:cNvSpPr txBox="1"/>
              <p:nvPr/>
            </p:nvSpPr>
            <p:spPr>
              <a:xfrm>
                <a:off x="1418665" y="1272631"/>
                <a:ext cx="5325981" cy="514624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20000"/>
              </a:bodyPr>
              <a:lstStyle/>
              <a:p>
                <a:pPr marL="342900" indent="-342900" defTabSz="914318">
                  <a:lnSpc>
                    <a:spcPct val="120000"/>
                  </a:lnSpc>
                  <a:spcAft>
                    <a:spcPts val="600"/>
                  </a:spcAft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/>
                  </a:rPr>
                  <a:t>In </a:t>
                </a:r>
                <a:r>
                  <a:rPr lang="en-US" sz="2400" dirty="0" err="1">
                    <a:effectLst/>
                  </a:rPr>
                  <a:t>Stripmap</a:t>
                </a:r>
                <a:r>
                  <a:rPr lang="en-US" sz="2400" dirty="0">
                    <a:effectLst/>
                  </a:rPr>
                  <a:t> mode it is possible to point the  beam ahead of or behind the platform, by steering the beam of certain squint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 defTabSz="914318">
                  <a:lnSpc>
                    <a:spcPct val="120000"/>
                  </a:lnSpc>
                  <a:spcAft>
                    <a:spcPts val="600"/>
                  </a:spcAft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defTabSz="914318">
                  <a:lnSpc>
                    <a:spcPct val="120000"/>
                  </a:lnSpc>
                  <a:spcAft>
                    <a:spcPts val="600"/>
                  </a:spcAft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allows to look ahead or behind, obtaining a wider swath and create mosaics.</a:t>
                </a:r>
              </a:p>
              <a:p>
                <a:pPr marL="342900" indent="-342900" defTabSz="914318">
                  <a:lnSpc>
                    <a:spcPct val="120000"/>
                  </a:lnSpc>
                  <a:spcAft>
                    <a:spcPts val="600"/>
                  </a:spcAft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defTabSz="914318">
                  <a:lnSpc>
                    <a:spcPct val="120000"/>
                  </a:lnSpc>
                  <a:spcAft>
                    <a:spcPts val="600"/>
                  </a:spcAft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introduction of a squint angle introduces processing complexities including the need to estimate the so called Doppler Centroid. </a:t>
                </a:r>
              </a:p>
              <a:p>
                <a:pPr marL="742915" lvl="1" indent="-285750" defTabSz="914318">
                  <a:lnSpc>
                    <a:spcPct val="110000"/>
                  </a:lnSpc>
                  <a:spcAft>
                    <a:spcPts val="600"/>
                  </a:spcAft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FF0A7-5086-8252-B116-115624AEA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65" y="1272631"/>
                <a:ext cx="5325981" cy="5146246"/>
              </a:xfrm>
              <a:prstGeom prst="rect">
                <a:avLst/>
              </a:prstGeom>
              <a:blipFill>
                <a:blip r:embed="rId4"/>
                <a:stretch>
                  <a:fillRect l="-3095" t="-985" r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6319DC-3E63-F4E6-9288-2C1C05539D69}"/>
              </a:ext>
            </a:extLst>
          </p:cNvPr>
          <p:cNvSpPr txBox="1"/>
          <p:nvPr/>
        </p:nvSpPr>
        <p:spPr>
          <a:xfrm>
            <a:off x="1017416" y="6315169"/>
            <a:ext cx="1093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</p:spTree>
    <p:extLst>
      <p:ext uri="{BB962C8B-B14F-4D97-AF65-F5344CB8AC3E}">
        <p14:creationId xmlns:p14="http://schemas.microsoft.com/office/powerpoint/2010/main" val="39102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18665" y="324271"/>
            <a:ext cx="5570220" cy="138738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Spotlight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FF0A7-5086-8252-B116-115624AEAD75}"/>
              </a:ext>
            </a:extLst>
          </p:cNvPr>
          <p:cNvSpPr txBox="1"/>
          <p:nvPr/>
        </p:nvSpPr>
        <p:spPr>
          <a:xfrm>
            <a:off x="1418665" y="1919794"/>
            <a:ext cx="5325981" cy="51462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200" dirty="0"/>
              <a:t>Spotlight SAR uses mechanical or electronic beam steering to keep the target area illuminated for a longer period;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200" dirty="0"/>
              <a:t>This reduces the scene size, but at the same time ensures that the scene is illuminated for a longer time, producing finer resolution images</a:t>
            </a:r>
          </a:p>
          <a:p>
            <a:endParaRPr lang="en-GB" dirty="0"/>
          </a:p>
          <a:p>
            <a:endParaRPr lang="en-GB" dirty="0"/>
          </a:p>
          <a:p>
            <a:pPr defTabSz="914318">
              <a:lnSpc>
                <a:spcPct val="120000"/>
              </a:lnSpc>
              <a:spcAft>
                <a:spcPts val="600"/>
              </a:spcAft>
              <a:buClr>
                <a:srgbClr val="0070C0"/>
              </a:buClr>
            </a:pPr>
            <a:r>
              <a:rPr lang="en-US" sz="2400" dirty="0"/>
              <a:t> </a:t>
            </a:r>
          </a:p>
          <a:p>
            <a:pPr marL="742915" lvl="1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936AF-AC4A-37E7-3100-13F2BB82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885" y="1017965"/>
            <a:ext cx="4883520" cy="468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9A1D9-CDCD-3317-792F-2F5777798D68}"/>
              </a:ext>
            </a:extLst>
          </p:cNvPr>
          <p:cNvSpPr txBox="1"/>
          <p:nvPr/>
        </p:nvSpPr>
        <p:spPr>
          <a:xfrm>
            <a:off x="1017416" y="6315169"/>
            <a:ext cx="1093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</p:spTree>
    <p:extLst>
      <p:ext uri="{BB962C8B-B14F-4D97-AF65-F5344CB8AC3E}">
        <p14:creationId xmlns:p14="http://schemas.microsoft.com/office/powerpoint/2010/main" val="970713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18665" y="324271"/>
            <a:ext cx="5570220" cy="138738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Spotlight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9A1D9-CDCD-3317-792F-2F5777798D68}"/>
              </a:ext>
            </a:extLst>
          </p:cNvPr>
          <p:cNvSpPr txBox="1"/>
          <p:nvPr/>
        </p:nvSpPr>
        <p:spPr>
          <a:xfrm>
            <a:off x="1017416" y="6315169"/>
            <a:ext cx="1093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  <p:pic>
        <p:nvPicPr>
          <p:cNvPr id="3" name="Online Media 2" descr="Spotlight SAR">
            <a:hlinkClick r:id="" action="ppaction://media"/>
            <a:extLst>
              <a:ext uri="{FF2B5EF4-FFF2-40B4-BE49-F238E27FC236}">
                <a16:creationId xmlns:a16="http://schemas.microsoft.com/office/drawing/2014/main" id="{0B418EA9-46E6-79EF-4A33-B02EA969F7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72067" y="1097000"/>
            <a:ext cx="8816055" cy="49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1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18665" y="324271"/>
            <a:ext cx="5570220" cy="138738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Spotlight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FF0A7-5086-8252-B116-115624AEAD75}"/>
                  </a:ext>
                </a:extLst>
              </p:cNvPr>
              <p:cNvSpPr txBox="1"/>
              <p:nvPr/>
            </p:nvSpPr>
            <p:spPr>
              <a:xfrm>
                <a:off x="1174595" y="1499795"/>
                <a:ext cx="5570220" cy="514624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/>
              <a:p>
                <a:pPr marL="285750" indent="-28575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azimuth resolution becomes</a:t>
                </a:r>
              </a:p>
              <a:p>
                <a:pPr marL="285750" indent="-28575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>
                  <a:buClr>
                    <a:srgbClr val="0070C0"/>
                  </a:buClr>
                </a:pPr>
                <a:endParaRPr lang="en-GB" sz="2000" dirty="0"/>
              </a:p>
              <a:p>
                <a:pPr marL="285750" indent="-28575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lvl="1">
                  <a:buClr>
                    <a:srgbClr val="0070C0"/>
                  </a:buClr>
                </a:pPr>
                <a:r>
                  <a:rPr lang="en-GB" sz="20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𝑠𝑎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the angle subtended the synthetic aperture and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the transmitted carrier wavelength.</a:t>
                </a:r>
              </a:p>
              <a:p>
                <a:pPr>
                  <a:buClr>
                    <a:srgbClr val="0070C0"/>
                  </a:buClr>
                </a:pPr>
                <a:endParaRPr lang="en-GB" sz="2000" dirty="0"/>
              </a:p>
              <a:p>
                <a:pPr marL="342900" indent="-342900"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lang="en-GB" sz="2000" dirty="0"/>
                  <a:t>Or in terms of synthetic aperture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2000" dirty="0"/>
                  <a:t> and range to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  <a:p>
                <a:endParaRPr lang="en-GB" dirty="0"/>
              </a:p>
              <a:p>
                <a:endParaRPr lang="en-GB" dirty="0"/>
              </a:p>
              <a:p>
                <a:pPr defTabSz="914318">
                  <a:lnSpc>
                    <a:spcPct val="120000"/>
                  </a:lnSpc>
                  <a:spcAft>
                    <a:spcPts val="600"/>
                  </a:spcAft>
                  <a:buClr>
                    <a:srgbClr val="0070C0"/>
                  </a:buClr>
                </a:pPr>
                <a:r>
                  <a:rPr lang="en-US" sz="2400" dirty="0"/>
                  <a:t> </a:t>
                </a:r>
              </a:p>
              <a:p>
                <a:pPr marL="742915" lvl="1" indent="-285750" defTabSz="914318">
                  <a:lnSpc>
                    <a:spcPct val="110000"/>
                  </a:lnSpc>
                  <a:spcAft>
                    <a:spcPts val="600"/>
                  </a:spcAft>
                  <a:buClr>
                    <a:srgbClr val="002060"/>
                  </a:buClr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FF0A7-5086-8252-B116-115624AEA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595" y="1499795"/>
                <a:ext cx="5570220" cy="5146246"/>
              </a:xfrm>
              <a:prstGeom prst="rect">
                <a:avLst/>
              </a:prstGeom>
              <a:blipFill>
                <a:blip r:embed="rId3"/>
                <a:stretch>
                  <a:fillRect l="-2506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D6936AF-AC4A-37E7-3100-13F2BB821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885" y="1017965"/>
            <a:ext cx="4883520" cy="468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79A1D9-CDCD-3317-792F-2F5777798D68}"/>
              </a:ext>
            </a:extLst>
          </p:cNvPr>
          <p:cNvSpPr txBox="1"/>
          <p:nvPr/>
        </p:nvSpPr>
        <p:spPr>
          <a:xfrm>
            <a:off x="1017416" y="6231263"/>
            <a:ext cx="1093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  <p:pic>
        <p:nvPicPr>
          <p:cNvPr id="8" name="Picture 7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222941A7-E10B-1266-187D-48C98653B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92" y="2240853"/>
            <a:ext cx="2320636" cy="1108364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4D54A8D7-281B-B69A-D406-97DF1C155BD6}"/>
              </a:ext>
            </a:extLst>
          </p:cNvPr>
          <p:cNvSpPr/>
          <p:nvPr/>
        </p:nvSpPr>
        <p:spPr>
          <a:xfrm rot="16942018">
            <a:off x="9971157" y="3319663"/>
            <a:ext cx="891992" cy="1033444"/>
          </a:xfrm>
          <a:prstGeom prst="arc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E74C9F-BAA9-8422-EB19-E93B91E21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1098" y="3134097"/>
            <a:ext cx="271501" cy="197456"/>
          </a:xfrm>
          <a:prstGeom prst="rect">
            <a:avLst/>
          </a:prstGeom>
        </p:spPr>
      </p:pic>
      <p:pic>
        <p:nvPicPr>
          <p:cNvPr id="14" name="Picture 13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CA9CCED9-CB78-1394-9BEE-A65CA6BD5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51" y="5363334"/>
            <a:ext cx="1275118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83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18665" y="324271"/>
            <a:ext cx="5570220" cy="138738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ScanSAR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FF0A7-5086-8252-B116-115624AEAD75}"/>
              </a:ext>
            </a:extLst>
          </p:cNvPr>
          <p:cNvSpPr txBox="1"/>
          <p:nvPr/>
        </p:nvSpPr>
        <p:spPr>
          <a:xfrm>
            <a:off x="1173249" y="1834323"/>
            <a:ext cx="5570220" cy="51462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This mode is used to image large areas by increasing the swath width;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The width is increased by scanning the beam in elevation, in 2 or more sub-swaths; 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This means that an area is illuminated for less time compared to </a:t>
            </a:r>
            <a:r>
              <a:rPr lang="en-GB" sz="2000" dirty="0" err="1"/>
              <a:t>Stripmap</a:t>
            </a:r>
            <a:r>
              <a:rPr lang="en-GB" sz="2000" dirty="0"/>
              <a:t> mode, leading to poorer resolution and lower SNR. 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dirty="0"/>
          </a:p>
          <a:p>
            <a:pPr defTabSz="914318">
              <a:lnSpc>
                <a:spcPct val="120000"/>
              </a:lnSpc>
              <a:spcAft>
                <a:spcPts val="600"/>
              </a:spcAft>
              <a:buClr>
                <a:srgbClr val="0070C0"/>
              </a:buClr>
            </a:pPr>
            <a:r>
              <a:rPr lang="en-US" sz="2400" dirty="0"/>
              <a:t> </a:t>
            </a:r>
          </a:p>
          <a:p>
            <a:pPr marL="742915" lvl="1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9A1D9-CDCD-3317-792F-2F5777798D68}"/>
              </a:ext>
            </a:extLst>
          </p:cNvPr>
          <p:cNvSpPr txBox="1"/>
          <p:nvPr/>
        </p:nvSpPr>
        <p:spPr>
          <a:xfrm>
            <a:off x="1017416" y="6231263"/>
            <a:ext cx="1093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584A6-8CC2-63B1-2509-EFB58EC6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885" y="1454162"/>
            <a:ext cx="5087886" cy="35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0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18665" y="324271"/>
            <a:ext cx="5570220" cy="138738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ScanSAR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9A1D9-CDCD-3317-792F-2F5777798D68}"/>
              </a:ext>
            </a:extLst>
          </p:cNvPr>
          <p:cNvSpPr txBox="1"/>
          <p:nvPr/>
        </p:nvSpPr>
        <p:spPr>
          <a:xfrm>
            <a:off x="1017416" y="6231263"/>
            <a:ext cx="1093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  <p:pic>
        <p:nvPicPr>
          <p:cNvPr id="8" name="Online Media 7" descr="Scan SAR">
            <a:hlinkClick r:id="" action="ppaction://media"/>
            <a:extLst>
              <a:ext uri="{FF2B5EF4-FFF2-40B4-BE49-F238E27FC236}">
                <a16:creationId xmlns:a16="http://schemas.microsoft.com/office/drawing/2014/main" id="{947C37CC-8FF1-43A6-681C-082BAD7CEE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41106" y="1032830"/>
            <a:ext cx="8977555" cy="50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18665" y="324271"/>
            <a:ext cx="5570220" cy="138738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TOPSAR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9A1D9-CDCD-3317-792F-2F5777798D68}"/>
              </a:ext>
            </a:extLst>
          </p:cNvPr>
          <p:cNvSpPr txBox="1"/>
          <p:nvPr/>
        </p:nvSpPr>
        <p:spPr>
          <a:xfrm>
            <a:off x="1017416" y="6231263"/>
            <a:ext cx="1093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1BFC6-900C-9C24-B12C-30019D00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7609"/>
            <a:ext cx="5839519" cy="4018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07C4C-8526-5295-B29B-F8B43728D50F}"/>
              </a:ext>
            </a:extLst>
          </p:cNvPr>
          <p:cNvSpPr txBox="1"/>
          <p:nvPr/>
        </p:nvSpPr>
        <p:spPr>
          <a:xfrm>
            <a:off x="1084089" y="2321423"/>
            <a:ext cx="4148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Terrain observation by progressive scan (TOPSAR) is similar to </a:t>
            </a:r>
            <a:r>
              <a:rPr lang="en-GB" dirty="0" err="1">
                <a:effectLst/>
                <a:latin typeface="Helvetica" pitchFamily="2" charset="0"/>
              </a:rPr>
              <a:t>ScanSAR</a:t>
            </a:r>
            <a:r>
              <a:rPr lang="en-GB" dirty="0">
                <a:effectLst/>
                <a:latin typeface="Helvetica" pitchFamily="2" charset="0"/>
              </a:rPr>
              <a:t>, with the difference that the beam scans also in Azimuth.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Helvetica" pitchFamily="2" charset="0"/>
              </a:rPr>
              <a:t>Compared to </a:t>
            </a:r>
            <a:r>
              <a:rPr lang="en-GB" dirty="0" err="1">
                <a:effectLst/>
                <a:latin typeface="Helvetica" pitchFamily="2" charset="0"/>
              </a:rPr>
              <a:t>ScanSAR</a:t>
            </a:r>
            <a:r>
              <a:rPr lang="en-GB" dirty="0">
                <a:effectLst/>
                <a:latin typeface="Helvetica" pitchFamily="2" charset="0"/>
              </a:rPr>
              <a:t> this mode produce more consistent imaging and uniform SNR.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66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4A3070FB-0421-734B-6CAB-42B92E765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18665" y="324271"/>
            <a:ext cx="5570220" cy="138738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TOPSAR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9A1D9-CDCD-3317-792F-2F5777798D68}"/>
              </a:ext>
            </a:extLst>
          </p:cNvPr>
          <p:cNvSpPr txBox="1"/>
          <p:nvPr/>
        </p:nvSpPr>
        <p:spPr>
          <a:xfrm>
            <a:off x="1017416" y="6231263"/>
            <a:ext cx="1093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Introduction to Synthetic aperture Radar using Python and </a:t>
            </a:r>
            <a:r>
              <a:rPr lang="en-US" i="1" dirty="0" err="1"/>
              <a:t>Matlab</a:t>
            </a:r>
            <a:r>
              <a:rPr lang="en-US" i="1" dirty="0"/>
              <a:t> – Andy Harrison - Artech House</a:t>
            </a:r>
          </a:p>
        </p:txBody>
      </p:sp>
      <p:pic>
        <p:nvPicPr>
          <p:cNvPr id="10" name="Online Media 9" descr="TOPSAR">
            <a:hlinkClick r:id="" action="ppaction://media"/>
            <a:extLst>
              <a:ext uri="{FF2B5EF4-FFF2-40B4-BE49-F238E27FC236}">
                <a16:creationId xmlns:a16="http://schemas.microsoft.com/office/drawing/2014/main" id="{0D40AE46-30B4-7879-60C5-6217E196C4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6068" y="1112538"/>
            <a:ext cx="8668970" cy="48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BDBE1-8F73-39AB-E3A2-C654A604E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26190492-4329-255C-ED73-1E046D1A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7691" y="0"/>
            <a:ext cx="5051218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6531429" y="593978"/>
            <a:ext cx="5089071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993C-EEF8-5CF7-16D9-7506B07569D0}"/>
              </a:ext>
            </a:extLst>
          </p:cNvPr>
          <p:cNvSpPr txBox="1"/>
          <p:nvPr/>
        </p:nvSpPr>
        <p:spPr>
          <a:xfrm>
            <a:off x="6531429" y="1593575"/>
            <a:ext cx="5418117" cy="36708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The first space-borne SAR was carried by </a:t>
            </a:r>
            <a:r>
              <a:rPr lang="en-US" sz="2200" b="1" dirty="0">
                <a:solidFill>
                  <a:srgbClr val="0070C0"/>
                </a:solidFill>
              </a:rPr>
              <a:t>NASA SEASAT </a:t>
            </a:r>
            <a:r>
              <a:rPr lang="en-US" sz="2200" dirty="0">
                <a:solidFill>
                  <a:srgbClr val="000000"/>
                </a:solidFill>
              </a:rPr>
              <a:t>satellite in 1978. This only lasted for three months, but in that time it produced a wealth of data from land, ocean and ice surfaces; </a:t>
            </a:r>
          </a:p>
          <a:p>
            <a:pPr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Nowadays SAR includes  a powerful set of techniques;</a:t>
            </a:r>
          </a:p>
          <a:p>
            <a:pPr marL="342900" indent="-34290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Examples are interferometry, polarimetry, inverse SAR, moving target indication, etc. </a:t>
            </a:r>
          </a:p>
        </p:txBody>
      </p:sp>
    </p:spTree>
    <p:extLst>
      <p:ext uri="{BB962C8B-B14F-4D97-AF65-F5344CB8AC3E}">
        <p14:creationId xmlns:p14="http://schemas.microsoft.com/office/powerpoint/2010/main" val="956733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40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CF1343-3F0C-3274-74D3-0C52632B18E2}"/>
              </a:ext>
            </a:extLst>
          </p:cNvPr>
          <p:cNvSpPr txBox="1"/>
          <p:nvPr/>
        </p:nvSpPr>
        <p:spPr>
          <a:xfrm>
            <a:off x="1598658" y="6155997"/>
            <a:ext cx="9885386" cy="4277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carmine.clemente@strath.ac.uk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bridge over a city&#10;&#10;Description automatically generated">
            <a:extLst>
              <a:ext uri="{FF2B5EF4-FFF2-40B4-BE49-F238E27FC236}">
                <a16:creationId xmlns:a16="http://schemas.microsoft.com/office/drawing/2014/main" id="{5650A867-DAAE-0C5F-A7D7-26044FE3E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61" y="-115718"/>
            <a:ext cx="12249661" cy="7089435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3944256" y="3192031"/>
            <a:ext cx="10093545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0" dirty="0">
                <a:solidFill>
                  <a:schemeClr val="bg1"/>
                </a:solidFill>
              </a:rPr>
              <a:t>SAR Processing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61641" y="4032395"/>
            <a:ext cx="9138261" cy="4277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Dr Carmine Clemente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B44AA-780F-A61C-287D-F2AE4787E64E}"/>
              </a:ext>
            </a:extLst>
          </p:cNvPr>
          <p:cNvSpPr txBox="1"/>
          <p:nvPr/>
        </p:nvSpPr>
        <p:spPr>
          <a:xfrm>
            <a:off x="235873" y="6519962"/>
            <a:ext cx="9138261" cy="4277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Original SAR image courtesy of Capella Space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54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0070C0"/>
                </a:solidFill>
              </a:rPr>
              <a:t>SAR Image Formation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7A54F-4550-ACF5-C214-62D7A588CCD1}"/>
              </a:ext>
            </a:extLst>
          </p:cNvPr>
          <p:cNvSpPr txBox="1"/>
          <p:nvPr/>
        </p:nvSpPr>
        <p:spPr>
          <a:xfrm>
            <a:off x="1208050" y="1100691"/>
            <a:ext cx="1120588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 (I/Q) recorded by the sensor are not the final image, indeed they are very different!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200" dirty="0"/>
              <a:t>This is because for each PRI the echoes from the entire 2D scene are recorded in a 1D signal…but the scene is observed from a slightly different angle (or with a different Doppler)  </a:t>
            </a:r>
          </a:p>
        </p:txBody>
      </p:sp>
      <p:pic>
        <p:nvPicPr>
          <p:cNvPr id="10" name="Picture 9" descr="A grey and white television screen&#10;&#10;Description automatically generated with medium confidence">
            <a:extLst>
              <a:ext uri="{FF2B5EF4-FFF2-40B4-BE49-F238E27FC236}">
                <a16:creationId xmlns:a16="http://schemas.microsoft.com/office/drawing/2014/main" id="{FB32265D-D21F-2E0E-1F28-C3A9495DC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73" y="1886832"/>
            <a:ext cx="6006779" cy="35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4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0070C0"/>
                </a:solidFill>
              </a:rPr>
              <a:t>SAR Image Formation</a:t>
            </a:r>
            <a:endParaRPr lang="en-US" sz="3600" kern="1200" spc="0" baseline="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bridge over a river&#10;&#10;Description automatically generated">
            <a:extLst>
              <a:ext uri="{FF2B5EF4-FFF2-40B4-BE49-F238E27FC236}">
                <a16:creationId xmlns:a16="http://schemas.microsoft.com/office/drawing/2014/main" id="{EF41D060-9F83-0202-3CE4-91AB7CDC4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t="4332" r="11693" b="10209"/>
          <a:stretch/>
        </p:blipFill>
        <p:spPr>
          <a:xfrm>
            <a:off x="8129238" y="1873403"/>
            <a:ext cx="3557239" cy="3891775"/>
          </a:xfrm>
          <a:prstGeom prst="rect">
            <a:avLst/>
          </a:prstGeom>
        </p:spPr>
      </p:pic>
      <p:pic>
        <p:nvPicPr>
          <p:cNvPr id="10" name="Picture 9" descr="A grey and white television screen&#10;&#10;Description automatically generated with medium confidence">
            <a:extLst>
              <a:ext uri="{FF2B5EF4-FFF2-40B4-BE49-F238E27FC236}">
                <a16:creationId xmlns:a16="http://schemas.microsoft.com/office/drawing/2014/main" id="{FB32265D-D21F-2E0E-1F28-C3A9495DC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61" b="8151"/>
          <a:stretch/>
        </p:blipFill>
        <p:spPr>
          <a:xfrm rot="16200000">
            <a:off x="863165" y="2040671"/>
            <a:ext cx="3994245" cy="35572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F8A544-2007-517B-389A-2F548FE1EE91}"/>
              </a:ext>
            </a:extLst>
          </p:cNvPr>
          <p:cNvCxnSpPr>
            <a:cxnSpLocks/>
          </p:cNvCxnSpPr>
          <p:nvPr/>
        </p:nvCxnSpPr>
        <p:spPr>
          <a:xfrm>
            <a:off x="4882990" y="3819290"/>
            <a:ext cx="3101283" cy="0"/>
          </a:xfrm>
          <a:prstGeom prst="straightConnector1">
            <a:avLst/>
          </a:prstGeom>
          <a:ln w="38100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3EA21E-F1AD-50C2-EFF3-DDEB94A09FD4}"/>
              </a:ext>
            </a:extLst>
          </p:cNvPr>
          <p:cNvSpPr txBox="1"/>
          <p:nvPr/>
        </p:nvSpPr>
        <p:spPr>
          <a:xfrm>
            <a:off x="5185317" y="36346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60586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PU with binary numbers and blueprint">
            <a:extLst>
              <a:ext uri="{FF2B5EF4-FFF2-40B4-BE49-F238E27FC236}">
                <a16:creationId xmlns:a16="http://schemas.microsoft.com/office/drawing/2014/main" id="{F131C292-1278-31CE-698E-7869918A5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r="24549"/>
          <a:stretch/>
        </p:blipFill>
        <p:spPr>
          <a:xfrm>
            <a:off x="7727794" y="10"/>
            <a:ext cx="4464205" cy="6857990"/>
          </a:xfrm>
          <a:prstGeom prst="rect">
            <a:avLst/>
          </a:prstGeom>
          <a:noFill/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256468" y="370105"/>
            <a:ext cx="4560751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Image formation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05BC7A-C454-366C-32B6-01BE7D7D5D1E}"/>
              </a:ext>
            </a:extLst>
          </p:cNvPr>
          <p:cNvSpPr txBox="1"/>
          <p:nvPr/>
        </p:nvSpPr>
        <p:spPr>
          <a:xfrm>
            <a:off x="1043925" y="1797723"/>
            <a:ext cx="6389551" cy="486627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/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image formation process is a computationally intense processing; 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 early days optical lens and films based processing methods were used;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Nowadays there are a number of digital signal processing algorithms developed that solve the imaging problem: </a:t>
            </a:r>
          </a:p>
          <a:p>
            <a:pPr marL="742915" lvl="1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Range Doppler</a:t>
            </a:r>
          </a:p>
          <a:p>
            <a:pPr marL="742915" lvl="1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Chirp Scaling</a:t>
            </a:r>
          </a:p>
          <a:p>
            <a:pPr marL="742915" lvl="1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Backprojection</a:t>
            </a:r>
            <a:r>
              <a:rPr lang="en-US" sz="2000" dirty="0"/>
              <a:t> </a:t>
            </a:r>
          </a:p>
          <a:p>
            <a:pPr marL="742915" lvl="1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Polar format</a:t>
            </a:r>
          </a:p>
          <a:p>
            <a:pPr marL="742915" lvl="1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To address the computational demand, hardware with High Performance Computing such as GPUs are used on the ground to form the images; 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 same cases the image is also formed on board of airborne platforms and in the future it is likely to see images created on board of satellites.  </a:t>
            </a:r>
          </a:p>
          <a:p>
            <a:pPr marL="742915" lvl="1" indent="-285750" defTabSz="914318">
              <a:lnSpc>
                <a:spcPct val="110000"/>
              </a:lnSpc>
              <a:spcAft>
                <a:spcPts val="600"/>
              </a:spcAft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90365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 Cell Migration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7576DE2F-F07A-F616-7046-EB57B0C03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9" r="6208"/>
          <a:stretch/>
        </p:blipFill>
        <p:spPr bwMode="auto">
          <a:xfrm>
            <a:off x="5943600" y="1876111"/>
            <a:ext cx="6323852" cy="385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05BC7A-C454-366C-32B6-01BE7D7D5D1E}"/>
              </a:ext>
            </a:extLst>
          </p:cNvPr>
          <p:cNvSpPr txBox="1"/>
          <p:nvPr/>
        </p:nvSpPr>
        <p:spPr>
          <a:xfrm>
            <a:off x="1170448" y="1920011"/>
            <a:ext cx="47731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Before looking at the processing steps, let’s make a consideration about the expected position in range of a target;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As the platform moves along the aperture, the range between the platform and a generic target will vary, creating the so-called Range Cell Migration; 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This is a factor that needs to be considered and corrected when forming the final image. </a:t>
            </a:r>
          </a:p>
        </p:txBody>
      </p:sp>
    </p:spTree>
    <p:extLst>
      <p:ext uri="{BB962C8B-B14F-4D97-AF65-F5344CB8AC3E}">
        <p14:creationId xmlns:p14="http://schemas.microsoft.com/office/powerpoint/2010/main" val="3496866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egnaposto data 1">
            <a:extLst>
              <a:ext uri="{FF2B5EF4-FFF2-40B4-BE49-F238E27FC236}">
                <a16:creationId xmlns:a16="http://schemas.microsoft.com/office/drawing/2014/main" id="{3D1DDA5D-13A3-5CC5-2A99-E946F567D7BF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pic>
        <p:nvPicPr>
          <p:cNvPr id="36867" name="Immagine 3">
            <a:extLst>
              <a:ext uri="{FF2B5EF4-FFF2-40B4-BE49-F238E27FC236}">
                <a16:creationId xmlns:a16="http://schemas.microsoft.com/office/drawing/2014/main" id="{037F698F-D30E-7FBE-98B4-A4B823903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2"/>
          <a:stretch/>
        </p:blipFill>
        <p:spPr bwMode="auto">
          <a:xfrm>
            <a:off x="1568450" y="2509024"/>
            <a:ext cx="8974138" cy="428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1816411-7763-DA99-241F-162BD3B101D0}"/>
              </a:ext>
            </a:extLst>
          </p:cNvPr>
          <p:cNvSpPr/>
          <p:nvPr/>
        </p:nvSpPr>
        <p:spPr>
          <a:xfrm>
            <a:off x="9975850" y="6281738"/>
            <a:ext cx="647700" cy="576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FCE0F4A-C8A4-4585-885A-24BB983D3497}"/>
              </a:ext>
            </a:extLst>
          </p:cNvPr>
          <p:cNvSpPr txBox="1">
            <a:spLocks/>
          </p:cNvSpPr>
          <p:nvPr/>
        </p:nvSpPr>
        <p:spPr>
          <a:xfrm>
            <a:off x="1256468" y="370105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SAR Demodulated Baseband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87466-1E98-5334-07FD-D047AB2F2F31}"/>
              </a:ext>
            </a:extLst>
          </p:cNvPr>
          <p:cNvSpPr txBox="1"/>
          <p:nvPr/>
        </p:nvSpPr>
        <p:spPr>
          <a:xfrm>
            <a:off x="1089200" y="1839205"/>
            <a:ext cx="109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To understand how to create the image, we need to understand what the recorded signal looks like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egnaposto data 1">
            <a:extLst>
              <a:ext uri="{FF2B5EF4-FFF2-40B4-BE49-F238E27FC236}">
                <a16:creationId xmlns:a16="http://schemas.microsoft.com/office/drawing/2014/main" id="{A7F56958-8D50-D64A-8979-02D28C854304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</a:t>
            </a:r>
            <a:endParaRPr lang="en-GB" altLang="en-US" sz="14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4619EA3-C8D9-0B17-D704-21228E917C46}"/>
              </a:ext>
            </a:extLst>
          </p:cNvPr>
          <p:cNvSpPr/>
          <p:nvPr/>
        </p:nvSpPr>
        <p:spPr>
          <a:xfrm>
            <a:off x="9975850" y="6281738"/>
            <a:ext cx="647700" cy="576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0CE7BB5-1C91-FCE9-10E5-17AC5B8F86C9}"/>
              </a:ext>
            </a:extLst>
          </p:cNvPr>
          <p:cNvSpPr txBox="1">
            <a:spLocks/>
          </p:cNvSpPr>
          <p:nvPr/>
        </p:nvSpPr>
        <p:spPr>
          <a:xfrm>
            <a:off x="1256468" y="370105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SAR Demodulated Baseband Signal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8AD7B7-641B-7E50-92FE-6C00AC24E2A5}"/>
              </a:ext>
            </a:extLst>
          </p:cNvPr>
          <p:cNvGrpSpPr/>
          <p:nvPr/>
        </p:nvGrpSpPr>
        <p:grpSpPr>
          <a:xfrm>
            <a:off x="1256467" y="1694988"/>
            <a:ext cx="10764547" cy="5508702"/>
            <a:chOff x="1669007" y="2483921"/>
            <a:chExt cx="8975725" cy="4359865"/>
          </a:xfrm>
        </p:grpSpPr>
        <p:pic>
          <p:nvPicPr>
            <p:cNvPr id="37891" name="Immagine 3">
              <a:extLst>
                <a:ext uri="{FF2B5EF4-FFF2-40B4-BE49-F238E27FC236}">
                  <a16:creationId xmlns:a16="http://schemas.microsoft.com/office/drawing/2014/main" id="{85928CDE-3986-1ED8-A4F7-AA0652902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14"/>
            <a:stretch/>
          </p:blipFill>
          <p:spPr bwMode="auto">
            <a:xfrm>
              <a:off x="1669007" y="2483921"/>
              <a:ext cx="8975725" cy="4359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5C84FC-A880-7B35-AD70-3C8DCCEB6FF8}"/>
                </a:ext>
              </a:extLst>
            </p:cNvPr>
            <p:cNvSpPr txBox="1"/>
            <p:nvPr/>
          </p:nvSpPr>
          <p:spPr>
            <a:xfrm>
              <a:off x="3587666" y="3478147"/>
              <a:ext cx="315914" cy="304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/>
                <a:t>t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egnaposto data 1">
            <a:extLst>
              <a:ext uri="{FF2B5EF4-FFF2-40B4-BE49-F238E27FC236}">
                <a16:creationId xmlns:a16="http://schemas.microsoft.com/office/drawing/2014/main" id="{415E7B69-93EA-5932-FC29-291B1D7F8D49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pic>
        <p:nvPicPr>
          <p:cNvPr id="38915" name="Immagine 3">
            <a:extLst>
              <a:ext uri="{FF2B5EF4-FFF2-40B4-BE49-F238E27FC236}">
                <a16:creationId xmlns:a16="http://schemas.microsoft.com/office/drawing/2014/main" id="{1F6056C7-EDE0-7544-394D-C1AFED13B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2"/>
          <a:stretch/>
        </p:blipFill>
        <p:spPr bwMode="auto">
          <a:xfrm>
            <a:off x="1087611" y="1403268"/>
            <a:ext cx="10016777" cy="580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0E53C8C-66CF-BCC9-3CA7-7179402E2E92}"/>
              </a:ext>
            </a:extLst>
          </p:cNvPr>
          <p:cNvSpPr/>
          <p:nvPr/>
        </p:nvSpPr>
        <p:spPr>
          <a:xfrm>
            <a:off x="10780538" y="7040021"/>
            <a:ext cx="647700" cy="576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C6A4912-6901-CD53-0611-09FE4E5F4020}"/>
              </a:ext>
            </a:extLst>
          </p:cNvPr>
          <p:cNvSpPr txBox="1">
            <a:spLocks/>
          </p:cNvSpPr>
          <p:nvPr/>
        </p:nvSpPr>
        <p:spPr>
          <a:xfrm>
            <a:off x="1256468" y="370105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SAR Signal Spectrum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egnaposto data 1">
            <a:extLst>
              <a:ext uri="{FF2B5EF4-FFF2-40B4-BE49-F238E27FC236}">
                <a16:creationId xmlns:a16="http://schemas.microsoft.com/office/drawing/2014/main" id="{42194441-F15C-A0CB-1420-87B78985EFD3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  </a:t>
            </a:r>
            <a:endParaRPr lang="en-GB" altLang="en-US" sz="1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3157EDD-95F0-062C-4E9C-92A3BA26F8A5}"/>
              </a:ext>
            </a:extLst>
          </p:cNvPr>
          <p:cNvSpPr txBox="1">
            <a:spLocks/>
          </p:cNvSpPr>
          <p:nvPr/>
        </p:nvSpPr>
        <p:spPr>
          <a:xfrm>
            <a:off x="1256468" y="370105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SAR Signal Spectrum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24F87FA-9E2F-44B7-B5E6-925CF3DC0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50" t="23443" r="97" b="7339"/>
          <a:stretch/>
        </p:blipFill>
        <p:spPr bwMode="auto">
          <a:xfrm>
            <a:off x="680225" y="1409246"/>
            <a:ext cx="10705170" cy="525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egnaposto data 1">
            <a:extLst>
              <a:ext uri="{FF2B5EF4-FFF2-40B4-BE49-F238E27FC236}">
                <a16:creationId xmlns:a16="http://schemas.microsoft.com/office/drawing/2014/main" id="{91A120DB-CE40-D822-21BC-2A01DA9F6E0E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pic>
        <p:nvPicPr>
          <p:cNvPr id="45059" name="Immagine 3">
            <a:extLst>
              <a:ext uri="{FF2B5EF4-FFF2-40B4-BE49-F238E27FC236}">
                <a16:creationId xmlns:a16="http://schemas.microsoft.com/office/drawing/2014/main" id="{27D8793C-939D-621B-5E06-6D0351E50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22918" b="7596"/>
          <a:stretch/>
        </p:blipFill>
        <p:spPr bwMode="auto">
          <a:xfrm>
            <a:off x="1176357" y="1160288"/>
            <a:ext cx="10396654" cy="55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D02D2F-35A0-F9D9-147F-DABDE7F83E71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Spectrum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BDBE1-8F73-39AB-E3A2-C654A604E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120240" y="140875"/>
            <a:ext cx="5089071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993C-EEF8-5CF7-16D9-7506B07569D0}"/>
              </a:ext>
            </a:extLst>
          </p:cNvPr>
          <p:cNvSpPr txBox="1"/>
          <p:nvPr/>
        </p:nvSpPr>
        <p:spPr>
          <a:xfrm>
            <a:off x="1058749" y="1407257"/>
            <a:ext cx="6548251" cy="512520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SAR inherits the key radar advantages, such as the capability to observe </a:t>
            </a:r>
            <a:r>
              <a:rPr lang="en-US" sz="2000" b="1" dirty="0">
                <a:solidFill>
                  <a:srgbClr val="0070C0"/>
                </a:solidFill>
              </a:rPr>
              <a:t>in any weather and light conditions</a:t>
            </a:r>
            <a:r>
              <a:rPr lang="en-US" sz="2000" dirty="0">
                <a:solidFill>
                  <a:srgbClr val="000000"/>
                </a:solidFill>
              </a:rPr>
              <a:t>; 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 fundamental aspect is that the spatial resolution </a:t>
            </a:r>
            <a:r>
              <a:rPr lang="en-US" sz="2000" b="1" dirty="0">
                <a:solidFill>
                  <a:srgbClr val="0070C0"/>
                </a:solidFill>
              </a:rPr>
              <a:t>does not depend on the distance from the scene </a:t>
            </a:r>
            <a:r>
              <a:rPr lang="en-US" sz="2000" dirty="0">
                <a:solidFill>
                  <a:srgbClr val="000000"/>
                </a:solidFill>
              </a:rPr>
              <a:t>(contrary to the optical sensors), but just on the geometry, synthetic antenna length and transmitted signal bandwidth;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Sensor characteristics (path/orbit and RF components), acquisition mode, waveform, swath, amount of data generated and polarimetric capabilities are some of the aspects to be considered when designing a SAR system.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0" name="Picture 9" descr="A black and white photo of a diamond shaped object&#10;&#10;Description automatically generated">
            <a:extLst>
              <a:ext uri="{FF2B5EF4-FFF2-40B4-BE49-F238E27FC236}">
                <a16:creationId xmlns:a16="http://schemas.microsoft.com/office/drawing/2014/main" id="{1CC60987-67EB-CE8F-A142-64BAC87A8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7" t="26210" r="38394" b="26820"/>
          <a:stretch/>
        </p:blipFill>
        <p:spPr>
          <a:xfrm>
            <a:off x="7668491" y="-776540"/>
            <a:ext cx="4523509" cy="8393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15E95B-BBDA-FED2-3620-D69BD37B7522}"/>
              </a:ext>
            </a:extLst>
          </p:cNvPr>
          <p:cNvSpPr txBox="1"/>
          <p:nvPr/>
        </p:nvSpPr>
        <p:spPr>
          <a:xfrm>
            <a:off x="7749908" y="6211669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Evergreen Obstructing Suez Channel</a:t>
            </a:r>
          </a:p>
          <a:p>
            <a:r>
              <a:rPr lang="en-GB" b="0" i="0" u="none" strike="noStrike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© 2023 Capella Space.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81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egnaposto data 1">
            <a:extLst>
              <a:ext uri="{FF2B5EF4-FFF2-40B4-BE49-F238E27FC236}">
                <a16:creationId xmlns:a16="http://schemas.microsoft.com/office/drawing/2014/main" id="{91A120DB-CE40-D822-21BC-2A01DA9F6E0E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D02D2F-35A0-F9D9-147F-DABDE7F83E71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A9337-3A29-9FA8-5F88-FF903E124561}"/>
              </a:ext>
            </a:extLst>
          </p:cNvPr>
          <p:cNvSpPr txBox="1"/>
          <p:nvPr/>
        </p:nvSpPr>
        <p:spPr>
          <a:xfrm>
            <a:off x="1310221" y="2051825"/>
            <a:ext cx="104320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Is one of the most widely used, developed in 1979 to process SEASAT data;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Separates Range and Azimuth compression, thus allowing to integrate further operations such as Range Cell Migration Correction;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Makes a large use of Fast Fourier Transform, making the algorithm computationally efficient.</a:t>
            </a:r>
          </a:p>
        </p:txBody>
      </p:sp>
    </p:spTree>
    <p:extLst>
      <p:ext uri="{BB962C8B-B14F-4D97-AF65-F5344CB8AC3E}">
        <p14:creationId xmlns:p14="http://schemas.microsoft.com/office/powerpoint/2010/main" val="44353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egnaposto data 1">
            <a:extLst>
              <a:ext uri="{FF2B5EF4-FFF2-40B4-BE49-F238E27FC236}">
                <a16:creationId xmlns:a16="http://schemas.microsoft.com/office/drawing/2014/main" id="{91A120DB-CE40-D822-21BC-2A01DA9F6E0E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D02D2F-35A0-F9D9-147F-DABDE7F83E71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3718A59-C826-6476-4DCE-C14C8210A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320839"/>
              </p:ext>
            </p:extLst>
          </p:nvPr>
        </p:nvGraphicFramePr>
        <p:xfrm>
          <a:off x="1310221" y="1115122"/>
          <a:ext cx="10299725" cy="5597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217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egnaposto numero diapositiva 2">
            <a:extLst>
              <a:ext uri="{FF2B5EF4-FFF2-40B4-BE49-F238E27FC236}">
                <a16:creationId xmlns:a16="http://schemas.microsoft.com/office/drawing/2014/main" id="{57DA0FAD-1513-6B79-9500-EE8B464AF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it-IT" sz="1400" dirty="0"/>
              <a:t>       </a:t>
            </a:r>
          </a:p>
        </p:txBody>
      </p:sp>
      <p:sp>
        <p:nvSpPr>
          <p:cNvPr id="52225" name="Segnaposto data 1">
            <a:extLst>
              <a:ext uri="{FF2B5EF4-FFF2-40B4-BE49-F238E27FC236}">
                <a16:creationId xmlns:a16="http://schemas.microsoft.com/office/drawing/2014/main" id="{47B8CEBE-4212-60ED-A9B5-DC00B89CC006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DD7A12-A5D7-AB36-4B23-D59027EC049A}"/>
              </a:ext>
            </a:extLst>
          </p:cNvPr>
          <p:cNvGrpSpPr/>
          <p:nvPr/>
        </p:nvGrpSpPr>
        <p:grpSpPr>
          <a:xfrm>
            <a:off x="1310221" y="1415834"/>
            <a:ext cx="9824690" cy="5341434"/>
            <a:chOff x="1600200" y="1784195"/>
            <a:chExt cx="8974138" cy="4752241"/>
          </a:xfrm>
        </p:grpSpPr>
        <p:pic>
          <p:nvPicPr>
            <p:cNvPr id="52227" name="Immagine 3">
              <a:extLst>
                <a:ext uri="{FF2B5EF4-FFF2-40B4-BE49-F238E27FC236}">
                  <a16:creationId xmlns:a16="http://schemas.microsoft.com/office/drawing/2014/main" id="{7B240947-8BF5-3E02-91F5-1594A9F76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70" b="3811"/>
            <a:stretch/>
          </p:blipFill>
          <p:spPr bwMode="auto">
            <a:xfrm>
              <a:off x="1600200" y="1784195"/>
              <a:ext cx="8974138" cy="4752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CAA2CC0-B754-5394-8C60-EE54C08A191A}"/>
                </a:ext>
              </a:extLst>
            </p:cNvPr>
            <p:cNvSpPr/>
            <p:nvPr/>
          </p:nvSpPr>
          <p:spPr>
            <a:xfrm>
              <a:off x="9336088" y="3357563"/>
              <a:ext cx="647700" cy="5762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it-IT" altLang="it-IT" sz="1800">
                <a:solidFill>
                  <a:srgbClr val="FFFFFF"/>
                </a:solidFill>
              </a:endParaRPr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0E0958E2-F1AE-0CA0-FE3F-87AD6C061D4E}"/>
              </a:ext>
            </a:extLst>
          </p:cNvPr>
          <p:cNvSpPr/>
          <p:nvPr/>
        </p:nvSpPr>
        <p:spPr>
          <a:xfrm>
            <a:off x="9975850" y="6281738"/>
            <a:ext cx="647700" cy="576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F9EDC-FABE-2669-D9C2-9CCED08773B5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Range Compression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egnaposto numero diapositiva 2">
            <a:extLst>
              <a:ext uri="{FF2B5EF4-FFF2-40B4-BE49-F238E27FC236}">
                <a16:creationId xmlns:a16="http://schemas.microsoft.com/office/drawing/2014/main" id="{57DA0FAD-1513-6B79-9500-EE8B464AF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it-IT" sz="1400" dirty="0"/>
              <a:t>       </a:t>
            </a:r>
          </a:p>
        </p:txBody>
      </p:sp>
      <p:sp>
        <p:nvSpPr>
          <p:cNvPr id="52225" name="Segnaposto data 1">
            <a:extLst>
              <a:ext uri="{FF2B5EF4-FFF2-40B4-BE49-F238E27FC236}">
                <a16:creationId xmlns:a16="http://schemas.microsoft.com/office/drawing/2014/main" id="{47B8CEBE-4212-60ED-A9B5-DC00B89CC006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E0958E2-F1AE-0CA0-FE3F-87AD6C061D4E}"/>
              </a:ext>
            </a:extLst>
          </p:cNvPr>
          <p:cNvSpPr/>
          <p:nvPr/>
        </p:nvSpPr>
        <p:spPr>
          <a:xfrm>
            <a:off x="9975850" y="6281738"/>
            <a:ext cx="647700" cy="576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F9EDC-FABE-2669-D9C2-9CCED08773B5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Range Compression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12CEA-B655-B0EA-7BA1-23B0F2E7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72" y="2334348"/>
            <a:ext cx="4267741" cy="3504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FC390-1B47-2541-848B-7272D753B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14" y="2334348"/>
            <a:ext cx="4267742" cy="35044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DAC20-F9B8-FF50-BE54-47F321A2BCC5}"/>
              </a:ext>
            </a:extLst>
          </p:cNvPr>
          <p:cNvCxnSpPr>
            <a:cxnSpLocks/>
          </p:cNvCxnSpPr>
          <p:nvPr/>
        </p:nvCxnSpPr>
        <p:spPr>
          <a:xfrm>
            <a:off x="5631366" y="3819290"/>
            <a:ext cx="1616927" cy="0"/>
          </a:xfrm>
          <a:prstGeom prst="straightConnector1">
            <a:avLst/>
          </a:prstGeom>
          <a:ln w="25400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0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egnaposto data 1">
            <a:extLst>
              <a:ext uri="{FF2B5EF4-FFF2-40B4-BE49-F238E27FC236}">
                <a16:creationId xmlns:a16="http://schemas.microsoft.com/office/drawing/2014/main" id="{B7CB7C79-D91D-9BB4-F7B2-0A5D2AF4BAFB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71D9D4-AE4E-BBEB-8C34-A42BB4838493}"/>
              </a:ext>
            </a:extLst>
          </p:cNvPr>
          <p:cNvGrpSpPr/>
          <p:nvPr/>
        </p:nvGrpSpPr>
        <p:grpSpPr>
          <a:xfrm>
            <a:off x="1689408" y="1293542"/>
            <a:ext cx="9896707" cy="5185317"/>
            <a:chOff x="1600200" y="1583473"/>
            <a:chExt cx="8974138" cy="4594303"/>
          </a:xfrm>
        </p:grpSpPr>
        <p:pic>
          <p:nvPicPr>
            <p:cNvPr id="53251" name="Immagine 3">
              <a:extLst>
                <a:ext uri="{FF2B5EF4-FFF2-40B4-BE49-F238E27FC236}">
                  <a16:creationId xmlns:a16="http://schemas.microsoft.com/office/drawing/2014/main" id="{771C6642-B596-3FA6-AF4B-AFE477C84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87" b="9141"/>
            <a:stretch/>
          </p:blipFill>
          <p:spPr bwMode="auto">
            <a:xfrm>
              <a:off x="1600200" y="1583473"/>
              <a:ext cx="8974138" cy="4594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9CFDF7C-45DA-93AA-E91C-E89EF4585328}"/>
                </a:ext>
              </a:extLst>
            </p:cNvPr>
            <p:cNvSpPr/>
            <p:nvPr/>
          </p:nvSpPr>
          <p:spPr>
            <a:xfrm>
              <a:off x="9336088" y="2263776"/>
              <a:ext cx="647700" cy="576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it-IT" altLang="it-IT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5463A87-13A5-BF52-046C-61CD4A35CDEA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Azimuth FFT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egnaposto numero diapositiva 2">
            <a:extLst>
              <a:ext uri="{FF2B5EF4-FFF2-40B4-BE49-F238E27FC236}">
                <a16:creationId xmlns:a16="http://schemas.microsoft.com/office/drawing/2014/main" id="{57DA0FAD-1513-6B79-9500-EE8B464AF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it-IT" sz="1400" dirty="0"/>
              <a:t>       </a:t>
            </a:r>
          </a:p>
        </p:txBody>
      </p:sp>
      <p:sp>
        <p:nvSpPr>
          <p:cNvPr id="52225" name="Segnaposto data 1">
            <a:extLst>
              <a:ext uri="{FF2B5EF4-FFF2-40B4-BE49-F238E27FC236}">
                <a16:creationId xmlns:a16="http://schemas.microsoft.com/office/drawing/2014/main" id="{47B8CEBE-4212-60ED-A9B5-DC00B89CC006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E0958E2-F1AE-0CA0-FE3F-87AD6C061D4E}"/>
              </a:ext>
            </a:extLst>
          </p:cNvPr>
          <p:cNvSpPr/>
          <p:nvPr/>
        </p:nvSpPr>
        <p:spPr>
          <a:xfrm>
            <a:off x="9975850" y="6281738"/>
            <a:ext cx="647700" cy="576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F9EDC-FABE-2669-D9C2-9CCED08773B5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Azimuth FFT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FC390-1B47-2541-848B-7272D753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82" y="2334348"/>
            <a:ext cx="4267742" cy="35044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DAC20-F9B8-FF50-BE54-47F321A2BCC5}"/>
              </a:ext>
            </a:extLst>
          </p:cNvPr>
          <p:cNvCxnSpPr>
            <a:cxnSpLocks/>
          </p:cNvCxnSpPr>
          <p:nvPr/>
        </p:nvCxnSpPr>
        <p:spPr>
          <a:xfrm>
            <a:off x="5631366" y="3819290"/>
            <a:ext cx="1616927" cy="0"/>
          </a:xfrm>
          <a:prstGeom prst="straightConnector1">
            <a:avLst/>
          </a:prstGeom>
          <a:ln w="25400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10216F9-F869-C386-E8A2-035FA9CB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235" y="2412407"/>
            <a:ext cx="4267741" cy="35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egnaposto data 1">
            <a:extLst>
              <a:ext uri="{FF2B5EF4-FFF2-40B4-BE49-F238E27FC236}">
                <a16:creationId xmlns:a16="http://schemas.microsoft.com/office/drawing/2014/main" id="{70757717-6CDF-B780-B6BA-F4278D10C629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/>
              <a:t> </a:t>
            </a:r>
          </a:p>
        </p:txBody>
      </p:sp>
      <p:pic>
        <p:nvPicPr>
          <p:cNvPr id="54275" name="Immagine 3">
            <a:extLst>
              <a:ext uri="{FF2B5EF4-FFF2-40B4-BE49-F238E27FC236}">
                <a16:creationId xmlns:a16="http://schemas.microsoft.com/office/drawing/2014/main" id="{A6C4259E-05CA-EB1D-BCE0-FE2BD7055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9" b="12953"/>
          <a:stretch/>
        </p:blipFill>
        <p:spPr bwMode="auto">
          <a:xfrm>
            <a:off x="1040740" y="1438508"/>
            <a:ext cx="10803339" cy="49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010FE97C-E8B4-BBFB-17B0-C8DF70AB5AB3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Range Cell Migration Correction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egnaposto numero diapositiva 2">
            <a:extLst>
              <a:ext uri="{FF2B5EF4-FFF2-40B4-BE49-F238E27FC236}">
                <a16:creationId xmlns:a16="http://schemas.microsoft.com/office/drawing/2014/main" id="{57DA0FAD-1513-6B79-9500-EE8B464AF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it-IT" sz="1400" dirty="0"/>
              <a:t>       </a:t>
            </a:r>
          </a:p>
        </p:txBody>
      </p:sp>
      <p:sp>
        <p:nvSpPr>
          <p:cNvPr id="52225" name="Segnaposto data 1">
            <a:extLst>
              <a:ext uri="{FF2B5EF4-FFF2-40B4-BE49-F238E27FC236}">
                <a16:creationId xmlns:a16="http://schemas.microsoft.com/office/drawing/2014/main" id="{47B8CEBE-4212-60ED-A9B5-DC00B89CC006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E0958E2-F1AE-0CA0-FE3F-87AD6C061D4E}"/>
              </a:ext>
            </a:extLst>
          </p:cNvPr>
          <p:cNvSpPr/>
          <p:nvPr/>
        </p:nvSpPr>
        <p:spPr>
          <a:xfrm>
            <a:off x="9975850" y="6281738"/>
            <a:ext cx="647700" cy="576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F9EDC-FABE-2669-D9C2-9CCED08773B5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Range Cell Migration Correction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DAC20-F9B8-FF50-BE54-47F321A2BCC5}"/>
              </a:ext>
            </a:extLst>
          </p:cNvPr>
          <p:cNvCxnSpPr>
            <a:cxnSpLocks/>
          </p:cNvCxnSpPr>
          <p:nvPr/>
        </p:nvCxnSpPr>
        <p:spPr>
          <a:xfrm>
            <a:off x="5631366" y="3819290"/>
            <a:ext cx="1616927" cy="0"/>
          </a:xfrm>
          <a:prstGeom prst="straightConnector1">
            <a:avLst/>
          </a:prstGeom>
          <a:ln w="25400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10216F9-F869-C386-E8A2-035FA9CBF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3" y="2334348"/>
            <a:ext cx="4267741" cy="3504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CEE7F4-9672-3942-0341-0B8E6E1E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48" y="2334348"/>
            <a:ext cx="4267741" cy="35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egnaposto numero diapositiva 2">
            <a:extLst>
              <a:ext uri="{FF2B5EF4-FFF2-40B4-BE49-F238E27FC236}">
                <a16:creationId xmlns:a16="http://schemas.microsoft.com/office/drawing/2014/main" id="{57DA0FAD-1513-6B79-9500-EE8B464AF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it-IT" sz="1400" dirty="0"/>
              <a:t>       </a:t>
            </a:r>
          </a:p>
        </p:txBody>
      </p:sp>
      <p:sp>
        <p:nvSpPr>
          <p:cNvPr id="52225" name="Segnaposto data 1">
            <a:extLst>
              <a:ext uri="{FF2B5EF4-FFF2-40B4-BE49-F238E27FC236}">
                <a16:creationId xmlns:a16="http://schemas.microsoft.com/office/drawing/2014/main" id="{47B8CEBE-4212-60ED-A9B5-DC00B89CC006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E0958E2-F1AE-0CA0-FE3F-87AD6C061D4E}"/>
              </a:ext>
            </a:extLst>
          </p:cNvPr>
          <p:cNvSpPr/>
          <p:nvPr/>
        </p:nvSpPr>
        <p:spPr>
          <a:xfrm>
            <a:off x="9975850" y="6281738"/>
            <a:ext cx="647700" cy="576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F9EDC-FABE-2669-D9C2-9CCED08773B5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Range Cell Migration Correction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DAC20-F9B8-FF50-BE54-47F321A2BCC5}"/>
              </a:ext>
            </a:extLst>
          </p:cNvPr>
          <p:cNvCxnSpPr>
            <a:cxnSpLocks/>
          </p:cNvCxnSpPr>
          <p:nvPr/>
        </p:nvCxnSpPr>
        <p:spPr>
          <a:xfrm>
            <a:off x="5631366" y="3819290"/>
            <a:ext cx="1616927" cy="0"/>
          </a:xfrm>
          <a:prstGeom prst="straightConnector1">
            <a:avLst/>
          </a:prstGeom>
          <a:ln w="25400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062839C-C4A6-3D76-14EB-82BA61FE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611" y="2167451"/>
            <a:ext cx="4267741" cy="3504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5874C-F5E4-7877-26B9-5EA268BA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82" y="2334348"/>
            <a:ext cx="4267742" cy="3504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F5A45C-F8B4-434D-B4F7-392EF5955606}"/>
              </a:ext>
            </a:extLst>
          </p:cNvPr>
          <p:cNvSpPr txBox="1"/>
          <p:nvPr/>
        </p:nvSpPr>
        <p:spPr>
          <a:xfrm>
            <a:off x="1310221" y="166007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Range-Azimuth domain… </a:t>
            </a:r>
          </a:p>
        </p:txBody>
      </p:sp>
    </p:spTree>
    <p:extLst>
      <p:ext uri="{BB962C8B-B14F-4D97-AF65-F5344CB8AC3E}">
        <p14:creationId xmlns:p14="http://schemas.microsoft.com/office/powerpoint/2010/main" val="17860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egnaposto data 1">
            <a:extLst>
              <a:ext uri="{FF2B5EF4-FFF2-40B4-BE49-F238E27FC236}">
                <a16:creationId xmlns:a16="http://schemas.microsoft.com/office/drawing/2014/main" id="{61A80D96-0E2A-B8B4-E80A-EE2E86783A60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0D8164-8586-EDF1-082B-44BAC7795261}"/>
              </a:ext>
            </a:extLst>
          </p:cNvPr>
          <p:cNvGrpSpPr/>
          <p:nvPr/>
        </p:nvGrpSpPr>
        <p:grpSpPr>
          <a:xfrm>
            <a:off x="1170878" y="1906859"/>
            <a:ext cx="10437541" cy="4471639"/>
            <a:chOff x="1600200" y="2051824"/>
            <a:chExt cx="8974138" cy="3791415"/>
          </a:xfrm>
        </p:grpSpPr>
        <p:pic>
          <p:nvPicPr>
            <p:cNvPr id="55299" name="Immagine 3">
              <a:extLst>
                <a:ext uri="{FF2B5EF4-FFF2-40B4-BE49-F238E27FC236}">
                  <a16:creationId xmlns:a16="http://schemas.microsoft.com/office/drawing/2014/main" id="{48A8E24C-0BF4-6093-B738-1060DA96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47" b="14113"/>
            <a:stretch/>
          </p:blipFill>
          <p:spPr bwMode="auto">
            <a:xfrm>
              <a:off x="1600200" y="2051824"/>
              <a:ext cx="8974138" cy="37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52F7E2F4-BE47-A972-02DC-A00C9B7A539F}"/>
                </a:ext>
              </a:extLst>
            </p:cNvPr>
            <p:cNvSpPr/>
            <p:nvPr/>
          </p:nvSpPr>
          <p:spPr>
            <a:xfrm>
              <a:off x="9336088" y="3213101"/>
              <a:ext cx="647700" cy="576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it-IT" altLang="it-IT" sz="1800">
                <a:solidFill>
                  <a:srgbClr val="FFFFFF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A6FE383-184F-6F41-2B06-B4E042AAA045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Azimuth Matched Filter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EC34C-5CE8-F7F6-5EAD-5092B737CE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9" name="Picture 8" descr="An aerial view of a stadium&#10;&#10;Description automatically generated">
            <a:extLst>
              <a:ext uri="{FF2B5EF4-FFF2-40B4-BE49-F238E27FC236}">
                <a16:creationId xmlns:a16="http://schemas.microsoft.com/office/drawing/2014/main" id="{3DB8270C-5D20-8C87-35EA-F060B5BFB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83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740845-687A-33D2-A444-F2FF0E4CA9DA}"/>
              </a:ext>
            </a:extLst>
          </p:cNvPr>
          <p:cNvSpPr txBox="1"/>
          <p:nvPr/>
        </p:nvSpPr>
        <p:spPr>
          <a:xfrm>
            <a:off x="8906396" y="6211669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Hampden park</a:t>
            </a:r>
            <a:r>
              <a:rPr lang="en-GB" dirty="0">
                <a:solidFill>
                  <a:srgbClr val="FFFF00"/>
                </a:solidFill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GB" dirty="0">
                <a:solidFill>
                  <a:srgbClr val="FFFF00"/>
                </a:solidFill>
                <a:latin typeface="Helvetica Neue" panose="02000503000000020004" pitchFamily="2" charset="0"/>
              </a:rPr>
              <a:t>14/03/2024</a:t>
            </a:r>
          </a:p>
          <a:p>
            <a:r>
              <a:rPr lang="en-GB" dirty="0">
                <a:solidFill>
                  <a:srgbClr val="FFFF00"/>
                </a:solidFill>
                <a:latin typeface="Helvetica Neue" panose="02000503000000020004" pitchFamily="2" charset="0"/>
              </a:rPr>
              <a:t>Courtesy of </a:t>
            </a:r>
            <a:r>
              <a:rPr lang="en-GB" b="0" i="0" u="none" strike="noStrike" dirty="0">
                <a:solidFill>
                  <a:srgbClr val="FFFF00"/>
                </a:solidFill>
                <a:effectLst/>
                <a:latin typeface="Helvetica Neue" panose="02000503000000020004" pitchFamily="2" charset="0"/>
              </a:rPr>
              <a:t>Umbra.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9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egnaposto numero diapositiva 2">
            <a:extLst>
              <a:ext uri="{FF2B5EF4-FFF2-40B4-BE49-F238E27FC236}">
                <a16:creationId xmlns:a16="http://schemas.microsoft.com/office/drawing/2014/main" id="{451258CC-1D7B-02DE-2B2E-A4B50BEF0F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it-IT" sz="1400" dirty="0"/>
              <a:t>     </a:t>
            </a:r>
          </a:p>
        </p:txBody>
      </p:sp>
      <p:sp>
        <p:nvSpPr>
          <p:cNvPr id="56321" name="Segnaposto data 1">
            <a:extLst>
              <a:ext uri="{FF2B5EF4-FFF2-40B4-BE49-F238E27FC236}">
                <a16:creationId xmlns:a16="http://schemas.microsoft.com/office/drawing/2014/main" id="{AA7EDEC7-AC48-F5BC-7273-875BF9C914E8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750EE9-9010-05D4-2C7D-50EF556E610C}"/>
              </a:ext>
            </a:extLst>
          </p:cNvPr>
          <p:cNvGrpSpPr/>
          <p:nvPr/>
        </p:nvGrpSpPr>
        <p:grpSpPr>
          <a:xfrm>
            <a:off x="1072279" y="1414033"/>
            <a:ext cx="10604809" cy="5345036"/>
            <a:chOff x="1600200" y="1661532"/>
            <a:chExt cx="8974138" cy="4620206"/>
          </a:xfrm>
        </p:grpSpPr>
        <p:pic>
          <p:nvPicPr>
            <p:cNvPr id="56323" name="Immagine 3">
              <a:extLst>
                <a:ext uri="{FF2B5EF4-FFF2-40B4-BE49-F238E27FC236}">
                  <a16:creationId xmlns:a16="http://schemas.microsoft.com/office/drawing/2014/main" id="{12FC09C7-731E-B24E-F7A0-F16CAC8B6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47" b="7596"/>
            <a:stretch/>
          </p:blipFill>
          <p:spPr bwMode="auto">
            <a:xfrm>
              <a:off x="1600200" y="1661532"/>
              <a:ext cx="8974138" cy="4620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A9BBA80-D4D1-2149-040D-D16473B602DE}"/>
                </a:ext>
              </a:extLst>
            </p:cNvPr>
            <p:cNvSpPr/>
            <p:nvPr/>
          </p:nvSpPr>
          <p:spPr>
            <a:xfrm>
              <a:off x="9551853" y="2168527"/>
              <a:ext cx="647700" cy="5762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it-IT" altLang="it-IT" sz="1800">
                <a:solidFill>
                  <a:srgbClr val="FFFFFF"/>
                </a:solidFill>
              </a:endParaRP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7A47E44-07D4-30BD-64F4-CEBD40921909}"/>
                </a:ext>
              </a:extLst>
            </p:cNvPr>
            <p:cNvSpPr/>
            <p:nvPr/>
          </p:nvSpPr>
          <p:spPr>
            <a:xfrm>
              <a:off x="9336088" y="3937001"/>
              <a:ext cx="647700" cy="576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it-IT" altLang="it-IT" sz="1800">
                <a:solidFill>
                  <a:srgbClr val="FFFFFF"/>
                </a:solidFill>
              </a:endParaRPr>
            </a:p>
          </p:txBody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C3DB68C2-77C5-0930-E718-9E13BC089A6E}"/>
              </a:ext>
            </a:extLst>
          </p:cNvPr>
          <p:cNvSpPr/>
          <p:nvPr/>
        </p:nvSpPr>
        <p:spPr>
          <a:xfrm>
            <a:off x="9975850" y="6281738"/>
            <a:ext cx="647700" cy="576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9F422-53BC-49BC-BCC6-1CC0D215CA9D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Azimuth Matched Filter and IFFT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egnaposto numero diapositiva 2">
            <a:extLst>
              <a:ext uri="{FF2B5EF4-FFF2-40B4-BE49-F238E27FC236}">
                <a16:creationId xmlns:a16="http://schemas.microsoft.com/office/drawing/2014/main" id="{57DA0FAD-1513-6B79-9500-EE8B464AF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it-IT" sz="1400" dirty="0"/>
              <a:t>       </a:t>
            </a:r>
          </a:p>
        </p:txBody>
      </p:sp>
      <p:sp>
        <p:nvSpPr>
          <p:cNvPr id="52225" name="Segnaposto data 1">
            <a:extLst>
              <a:ext uri="{FF2B5EF4-FFF2-40B4-BE49-F238E27FC236}">
                <a16:creationId xmlns:a16="http://schemas.microsoft.com/office/drawing/2014/main" id="{47B8CEBE-4212-60ED-A9B5-DC00B89CC006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/>
              <a:t> </a:t>
            </a:r>
            <a:endParaRPr lang="en-GB" altLang="en-US" sz="14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E0958E2-F1AE-0CA0-FE3F-87AD6C061D4E}"/>
              </a:ext>
            </a:extLst>
          </p:cNvPr>
          <p:cNvSpPr/>
          <p:nvPr/>
        </p:nvSpPr>
        <p:spPr>
          <a:xfrm>
            <a:off x="9975850" y="6281738"/>
            <a:ext cx="647700" cy="576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180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F9EDC-FABE-2669-D9C2-9CCED08773B5}"/>
              </a:ext>
            </a:extLst>
          </p:cNvPr>
          <p:cNvSpPr txBox="1">
            <a:spLocks/>
          </p:cNvSpPr>
          <p:nvPr/>
        </p:nvSpPr>
        <p:spPr>
          <a:xfrm>
            <a:off x="1310221" y="269744"/>
            <a:ext cx="10128927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Range-Doppler Algorithm – Azimuth Matched Filter and IFFT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3DAC20-F9B8-FF50-BE54-47F321A2BCC5}"/>
              </a:ext>
            </a:extLst>
          </p:cNvPr>
          <p:cNvCxnSpPr>
            <a:cxnSpLocks/>
          </p:cNvCxnSpPr>
          <p:nvPr/>
        </p:nvCxnSpPr>
        <p:spPr>
          <a:xfrm>
            <a:off x="5631366" y="3819290"/>
            <a:ext cx="1616927" cy="0"/>
          </a:xfrm>
          <a:prstGeom prst="straightConnector1">
            <a:avLst/>
          </a:prstGeom>
          <a:ln w="254000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A777860-3D1D-2DC9-D55D-C5CFD2E6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88" y="2167451"/>
            <a:ext cx="4367360" cy="3586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830AA3-159B-0599-78ED-AF43F213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074" y="2167451"/>
            <a:ext cx="4367360" cy="358620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47F1F65-79A6-8CDD-2B68-D1FDACA2FDE2}"/>
              </a:ext>
            </a:extLst>
          </p:cNvPr>
          <p:cNvSpPr/>
          <p:nvPr/>
        </p:nvSpPr>
        <p:spPr>
          <a:xfrm>
            <a:off x="9771215" y="3852281"/>
            <a:ext cx="59614" cy="5769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6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dge over a city&#10;&#10;Description automatically generated">
            <a:extLst>
              <a:ext uri="{FF2B5EF4-FFF2-40B4-BE49-F238E27FC236}">
                <a16:creationId xmlns:a16="http://schemas.microsoft.com/office/drawing/2014/main" id="{4EC1399E-7330-A8D9-B28D-E757112BD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61" y="-115718"/>
            <a:ext cx="12249661" cy="70894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62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46" y="1360365"/>
            <a:ext cx="5717706" cy="41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BDBE1-8F73-39AB-E3A2-C654A604E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120240" y="140875"/>
            <a:ext cx="5089071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System Overview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6993C-EEF8-5CF7-16D9-7506B07569D0}"/>
              </a:ext>
            </a:extLst>
          </p:cNvPr>
          <p:cNvSpPr txBox="1"/>
          <p:nvPr/>
        </p:nvSpPr>
        <p:spPr>
          <a:xfrm>
            <a:off x="1058749" y="4397381"/>
            <a:ext cx="10897378" cy="23622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data collected by the sensor are processed to form an image by combining the data with platform motion information; 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From the image further corrections are applied and information can be extracted, such as target detection, recognition, scene characterization;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retrieved information can be then exploited for the downstream applications (environmental, civil, maritime, </a:t>
            </a:r>
            <a:r>
              <a:rPr lang="en-US" sz="2000" dirty="0" err="1">
                <a:solidFill>
                  <a:srgbClr val="000000"/>
                </a:solidFill>
              </a:rPr>
              <a:t>defence</a:t>
            </a:r>
            <a:r>
              <a:rPr lang="en-US" sz="2000" dirty="0">
                <a:solidFill>
                  <a:srgbClr val="000000"/>
                </a:solidFill>
              </a:rPr>
              <a:t>, etc.).  </a:t>
            </a:r>
            <a:endParaRPr lang="en-US" sz="2200" dirty="0">
              <a:solidFill>
                <a:srgbClr val="000000"/>
              </a:solidFill>
            </a:endParaRPr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E226963B-2FFE-3763-C63C-8170A5C3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94" y="951684"/>
            <a:ext cx="10446915" cy="344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2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BDBE1-8F73-39AB-E3A2-C654A604E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Working principle </a:t>
            </a:r>
          </a:p>
        </p:txBody>
      </p:sp>
      <p:pic>
        <p:nvPicPr>
          <p:cNvPr id="4" name="Picture 3" descr="A diagram of a triangle with lines and a triangle&#10;&#10;Description automatically generated">
            <a:extLst>
              <a:ext uri="{FF2B5EF4-FFF2-40B4-BE49-F238E27FC236}">
                <a16:creationId xmlns:a16="http://schemas.microsoft.com/office/drawing/2014/main" id="{39D55B24-2039-D0B1-4FAF-39D33F187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5897"/>
            <a:ext cx="6679520" cy="4846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B2018-9139-2E6A-0192-5FCFBEE3FB10}"/>
              </a:ext>
            </a:extLst>
          </p:cNvPr>
          <p:cNvSpPr txBox="1"/>
          <p:nvPr/>
        </p:nvSpPr>
        <p:spPr>
          <a:xfrm>
            <a:off x="1058749" y="1407257"/>
            <a:ext cx="5646851" cy="512520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radar illuminates the scene with a train of pulses separated by a desired PRI;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platform moves along a trajectory (most of the times linear, but can be also circular);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As the platforms moves it acquires multiple returns from the scene; 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Let’s consider a single point target, the distance between the platform and the point target is a function of the slow time; </a:t>
            </a: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 defTabSz="914318">
              <a:lnSpc>
                <a:spcPct val="110000"/>
              </a:lnSpc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2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BDBE1-8F73-39AB-E3A2-C654A604E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AE8E6E6-68AF-BFB0-C670-FC107F100FF3}"/>
              </a:ext>
            </a:extLst>
          </p:cNvPr>
          <p:cNvSpPr txBox="1">
            <a:spLocks/>
          </p:cNvSpPr>
          <p:nvPr/>
        </p:nvSpPr>
        <p:spPr>
          <a:xfrm>
            <a:off x="1404624" y="255369"/>
            <a:ext cx="10075479" cy="74521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spc="0" baseline="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Working principle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122550-311A-D4A3-A01A-30148C4649F6}"/>
              </a:ext>
            </a:extLst>
          </p:cNvPr>
          <p:cNvCxnSpPr>
            <a:cxnSpLocks/>
          </p:cNvCxnSpPr>
          <p:nvPr/>
        </p:nvCxnSpPr>
        <p:spPr>
          <a:xfrm>
            <a:off x="1783644" y="2269067"/>
            <a:ext cx="5926667" cy="0"/>
          </a:xfrm>
          <a:prstGeom prst="line">
            <a:avLst/>
          </a:prstGeom>
          <a:ln w="41275" cap="rnd">
            <a:solidFill>
              <a:srgbClr val="FF000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D4B226-D52C-C854-98F0-0A2BEAC4A089}"/>
              </a:ext>
            </a:extLst>
          </p:cNvPr>
          <p:cNvGrpSpPr/>
          <p:nvPr/>
        </p:nvGrpSpPr>
        <p:grpSpPr>
          <a:xfrm>
            <a:off x="858069" y="1662288"/>
            <a:ext cx="1986618" cy="4557878"/>
            <a:chOff x="858069" y="1662288"/>
            <a:chExt cx="1986618" cy="4557878"/>
          </a:xfrm>
        </p:grpSpPr>
        <p:pic>
          <p:nvPicPr>
            <p:cNvPr id="6" name="Graphic 5" descr="Satellite with solid fill">
              <a:extLst>
                <a:ext uri="{FF2B5EF4-FFF2-40B4-BE49-F238E27FC236}">
                  <a16:creationId xmlns:a16="http://schemas.microsoft.com/office/drawing/2014/main" id="{7932F343-DCE3-47A8-913A-A65B89F68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853410">
              <a:off x="1394178" y="1662288"/>
              <a:ext cx="914400" cy="914400"/>
            </a:xfrm>
            <a:prstGeom prst="rect">
              <a:avLst/>
            </a:prstGeom>
          </p:spPr>
        </p:pic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3C06A2EA-8954-07C9-DB8D-9625529D6371}"/>
                </a:ext>
              </a:extLst>
            </p:cNvPr>
            <p:cNvSpPr/>
            <p:nvPr/>
          </p:nvSpPr>
          <p:spPr>
            <a:xfrm>
              <a:off x="858069" y="2625129"/>
              <a:ext cx="1986618" cy="3595037"/>
            </a:xfrm>
            <a:prstGeom prst="triangle">
              <a:avLst/>
            </a:prstGeom>
            <a:solidFill>
              <a:srgbClr val="92D050">
                <a:alpha val="467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3EF2C32D-2834-F38D-AED1-9C07630A35CC}"/>
              </a:ext>
            </a:extLst>
          </p:cNvPr>
          <p:cNvSpPr/>
          <p:nvPr/>
        </p:nvSpPr>
        <p:spPr>
          <a:xfrm>
            <a:off x="4334934" y="6045187"/>
            <a:ext cx="169333" cy="16933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DBBA1CE-8254-04FC-4B36-62001FD4BAA1}"/>
              </a:ext>
            </a:extLst>
          </p:cNvPr>
          <p:cNvSpPr/>
          <p:nvPr/>
        </p:nvSpPr>
        <p:spPr>
          <a:xfrm rot="13384657">
            <a:off x="10004507" y="1174486"/>
            <a:ext cx="5013562" cy="4840487"/>
          </a:xfrm>
          <a:prstGeom prst="arc">
            <a:avLst>
              <a:gd name="adj1" fmla="val 16392665"/>
              <a:gd name="adj2" fmla="val 0"/>
            </a:avLst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DFDAA-0C1C-8C45-FA41-DBFF5D8F9119}"/>
              </a:ext>
            </a:extLst>
          </p:cNvPr>
          <p:cNvSpPr txBox="1"/>
          <p:nvPr/>
        </p:nvSpPr>
        <p:spPr>
          <a:xfrm rot="16200000">
            <a:off x="8063461" y="363569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Azimuth – Slow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9B4E7-A601-BA8B-00BB-F5BCC45D54C9}"/>
              </a:ext>
            </a:extLst>
          </p:cNvPr>
          <p:cNvSpPr txBox="1"/>
          <p:nvPr/>
        </p:nvSpPr>
        <p:spPr>
          <a:xfrm>
            <a:off x="9701925" y="5527498"/>
            <a:ext cx="221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Range – Fast Time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89DCF1-EEEC-EB3D-474E-F7B64B13E621}"/>
              </a:ext>
            </a:extLst>
          </p:cNvPr>
          <p:cNvCxnSpPr>
            <a:cxnSpLocks/>
          </p:cNvCxnSpPr>
          <p:nvPr/>
        </p:nvCxnSpPr>
        <p:spPr>
          <a:xfrm>
            <a:off x="9578125" y="5426149"/>
            <a:ext cx="2467119" cy="0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521CE7-B660-0ACD-1547-1E48D0605F47}"/>
              </a:ext>
            </a:extLst>
          </p:cNvPr>
          <p:cNvCxnSpPr>
            <a:cxnSpLocks/>
          </p:cNvCxnSpPr>
          <p:nvPr/>
        </p:nvCxnSpPr>
        <p:spPr>
          <a:xfrm flipH="1" flipV="1">
            <a:off x="9578125" y="1472968"/>
            <a:ext cx="28223" cy="3953181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11A4D22-0B27-AF36-143B-DE1B686A151E}"/>
              </a:ext>
            </a:extLst>
          </p:cNvPr>
          <p:cNvSpPr/>
          <p:nvPr/>
        </p:nvSpPr>
        <p:spPr>
          <a:xfrm>
            <a:off x="9930752" y="1772360"/>
            <a:ext cx="955207" cy="35524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47409 -0.0032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16667E-6 -4.85723E-17 L 0.00742 -1.58518 " pathEditMode="relative" rAng="0" ptsTypes="AA">
                                      <p:cBhvr>
                                        <p:cTn id="8" dur="2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7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theme/theme1.xml><?xml version="1.0" encoding="utf-8"?>
<a:theme xmlns:a="http://schemas.openxmlformats.org/drawingml/2006/main" name="B&amp;D-Powerpoint Template_16x9">
  <a:themeElements>
    <a:clrScheme name="Custom 1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092140"/>
      </a:accent1>
      <a:accent2>
        <a:srgbClr val="092140"/>
      </a:accent2>
      <a:accent3>
        <a:srgbClr val="092140"/>
      </a:accent3>
      <a:accent4>
        <a:srgbClr val="092140"/>
      </a:accent4>
      <a:accent5>
        <a:srgbClr val="092140"/>
      </a:accent5>
      <a:accent6>
        <a:srgbClr val="092140"/>
      </a:accent6>
      <a:hlink>
        <a:srgbClr val="092140"/>
      </a:hlink>
      <a:folHlink>
        <a:srgbClr val="09214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D5C4FF9AC2854183671EA9B9B939AA" ma:contentTypeVersion="0" ma:contentTypeDescription="Create a new document." ma:contentTypeScope="" ma:versionID="5095219603994d31fa498670558eb60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FD650B-60CD-4F5E-9398-D5DE5E7C3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C735505-8D0D-4886-95F2-D226E425364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BA4F5C7-CA42-4B6C-B70B-66935C0203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2366</Words>
  <Application>Microsoft Macintosh PowerPoint</Application>
  <PresentationFormat>Widescreen</PresentationFormat>
  <Paragraphs>388</Paragraphs>
  <Slides>62</Slides>
  <Notes>36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Arial Black</vt:lpstr>
      <vt:lpstr>Calibri</vt:lpstr>
      <vt:lpstr>Cambria Math</vt:lpstr>
      <vt:lpstr>Helvetica</vt:lpstr>
      <vt:lpstr>Helvetica Neue</vt:lpstr>
      <vt:lpstr>Montserrat</vt:lpstr>
      <vt:lpstr>Wingdings</vt:lpstr>
      <vt:lpstr>B&amp;D-Powerpoint 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lastModifiedBy>Carmine Clemente</cp:lastModifiedBy>
  <cp:revision>109</cp:revision>
  <dcterms:created xsi:type="dcterms:W3CDTF">2020-02-05T16:03:23Z</dcterms:created>
  <dcterms:modified xsi:type="dcterms:W3CDTF">2024-03-18T07:58:12Z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0x0101003DD5C4FF9AC2854183671EA9B9B939AA</vt:lpwstr>
  </property>
</Properties>
</file>